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B2786-A126-4538-9AD8-63F3F5EA0F3D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E8821-3250-4BEC-B2F7-ABE95E7F0C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118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신체예산과 감정</a:t>
            </a:r>
            <a:r>
              <a:rPr lang="en-US" altLang="ko-KR"/>
              <a:t>",
  "kind": "cover",
  "content": [
    "</a:t>
            </a:r>
            <a:r>
              <a:rPr lang="ko-KR" altLang="en-US"/>
              <a:t>배럿의 관점으로 살펴보는 몸의 상태와 감정</a:t>
            </a:r>
            <a:r>
              <a:rPr lang="en-US" altLang="ko-KR"/>
              <a:t>",
    "</a:t>
            </a:r>
            <a:r>
              <a:rPr lang="ko-KR" altLang="en-US"/>
              <a:t>몸의 신호 → 상황의 해석 → 일상에서의 적용</a:t>
            </a:r>
            <a:r>
              <a:rPr lang="en-US" altLang="ko-KR"/>
              <a:t>"
  ],
  "note": "</a:t>
            </a:r>
            <a:r>
              <a:rPr lang="ko-KR" altLang="en-US"/>
              <a:t>신체예산은 몸에 필요한 자원을 설명하는 비유입니다</a:t>
            </a:r>
            <a:r>
              <a:rPr lang="en-US" altLang="ko-KR"/>
              <a:t>. </a:t>
            </a:r>
            <a:r>
              <a:rPr lang="ko-KR" altLang="en-US"/>
              <a:t>이 자료는 연구 참고용이며 개인의 상태를 진단하지 않습니다</a:t>
            </a:r>
            <a:r>
              <a:rPr lang="en-US" altLang="ko-KR"/>
              <a:t>.",
  "refs": [
    "BV",
    "B17"
  ],
  "section": "</a:t>
            </a:r>
            <a:r>
              <a:rPr lang="ko-KR" altLang="en-US"/>
              <a:t>사람들의 문제</a:t>
            </a:r>
            <a:r>
              <a:rPr lang="en-US" altLang="ko-KR"/>
              <a:t>",
  "art": "CUT05.png"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
Barrett (2017) · The theory of constructed emotion: an active inference account of interoception and categorization · Social Cognitive and Affective Neuroscience 12(1):1-23 · 10.1093/scan/nsw154 · https://academic.oup.com/scan/article/12/1/1/2823712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112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리사 펠드만 배럿의 설명</a:t>
            </a:r>
            <a:r>
              <a:rPr lang="en-US" altLang="ko-KR"/>
              <a:t>",
  "kind": "profile",
  "content": [
    "barrett.png",
    "Lisa Feldman Barrett",
    "Northeastern University · </a:t>
            </a:r>
            <a:r>
              <a:rPr lang="ko-KR" altLang="en-US"/>
              <a:t>심리학 교수</a:t>
            </a:r>
            <a:r>
              <a:rPr lang="en-US" altLang="ko-KR"/>
              <a:t>",
    "</a:t>
            </a:r>
            <a:r>
              <a:rPr lang="ko-KR" altLang="en-US"/>
              <a:t>감정은 몸의 신호만으로 정해지지 않는다</a:t>
            </a:r>
            <a:r>
              <a:rPr lang="en-US" altLang="ko-KR"/>
              <a:t>",
    "</a:t>
            </a:r>
            <a:r>
              <a:rPr lang="ko-KR" altLang="en-US"/>
              <a:t>뇌는 몸의 상태</a:t>
            </a:r>
            <a:r>
              <a:rPr lang="en-US" altLang="ko-KR"/>
              <a:t>, </a:t>
            </a:r>
            <a:r>
              <a:rPr lang="ko-KR" altLang="en-US"/>
              <a:t>과거 경험</a:t>
            </a:r>
            <a:r>
              <a:rPr lang="en-US" altLang="ko-KR"/>
              <a:t>, </a:t>
            </a:r>
            <a:r>
              <a:rPr lang="ko-KR" altLang="en-US"/>
              <a:t>현재 상황을 함께 사용해</a:t>
            </a:r>
            <a:r>
              <a:rPr lang="en-US" altLang="ko-KR"/>
              <a:t>\n</a:t>
            </a:r>
            <a:r>
              <a:rPr lang="ko-KR" altLang="en-US"/>
              <a:t>지금의 경험에 의미를 붙인다는 관점입니다</a:t>
            </a:r>
            <a:r>
              <a:rPr lang="en-US" altLang="ko-KR"/>
              <a:t>."
  ],
  "note": "</a:t>
            </a:r>
            <a:r>
              <a:rPr lang="ko-KR" altLang="en-US"/>
              <a:t>이 자료의 설명은 배럿의 구성된 감정 이론을 요약한 것입니다</a:t>
            </a:r>
            <a:r>
              <a:rPr lang="en-US" altLang="ko-KR"/>
              <a:t>. </a:t>
            </a:r>
            <a:r>
              <a:rPr lang="ko-KR" altLang="en-US"/>
              <a:t>학계의 모든 관점을 대표하는 단일 결론은 아닙니다</a:t>
            </a:r>
            <a:r>
              <a:rPr lang="en-US" altLang="ko-KR"/>
              <a:t>.",
  "refs": [
    "BP",
    "B17",
    "BV"
  ],
  "section": "</a:t>
            </a:r>
            <a:r>
              <a:rPr lang="ko-KR" altLang="en-US"/>
              <a:t>연구내용</a:t>
            </a:r>
            <a:r>
              <a:rPr lang="en-US" altLang="ko-KR"/>
              <a:t>"
}
Lisa Feldman Barrett · </a:t>
            </a:r>
            <a:r>
              <a:rPr lang="ko-KR" altLang="en-US"/>
              <a:t>공식 소개 </a:t>
            </a:r>
            <a:r>
              <a:rPr lang="en-US" altLang="ko-KR"/>
              <a:t>· Northeastern University · </a:t>
            </a:r>
            <a:r>
              <a:rPr lang="ko-KR" altLang="en-US"/>
              <a:t>심리학 교수 </a:t>
            </a:r>
            <a:r>
              <a:rPr lang="en-US" altLang="ko-KR"/>
              <a:t>· </a:t>
            </a:r>
            <a:r>
              <a:rPr lang="ko-KR" altLang="en-US"/>
              <a:t>사진</a:t>
            </a:r>
            <a:r>
              <a:rPr lang="en-US" altLang="ko-KR"/>
              <a:t>: </a:t>
            </a:r>
            <a:r>
              <a:rPr lang="ko-KR" altLang="en-US"/>
              <a:t>연구자 공식 웹사이트 </a:t>
            </a:r>
            <a:r>
              <a:rPr lang="en-US" altLang="ko-KR"/>
              <a:t>· </a:t>
            </a:r>
            <a:r>
              <a:rPr lang="ko-KR" altLang="en-US"/>
              <a:t>공개 재사용 권리 미확인 </a:t>
            </a:r>
            <a:r>
              <a:rPr lang="en-US" altLang="ko-KR"/>
              <a:t>·  · https://lisafeldmanbarrett.com/about/
Barrett (2017) · The theory of constructed emotion: an active inference account of interoception and categorization · Social Cognitive and Affective Neuroscience 12(1):1-23 · 10.1093/scan/nsw154 · https://academic.oup.com/scan/article/12/1/1/2823712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769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두근거림에 의미가 붙는 과정</a:t>
            </a:r>
            <a:r>
              <a:rPr lang="en-US" altLang="ko-KR"/>
              <a:t>",
  "kind": "evidence",
  "content": [
    [
      "</a:t>
            </a:r>
            <a:r>
              <a:rPr lang="ko-KR" altLang="en-US"/>
              <a:t>몸의 신호</a:t>
            </a:r>
            <a:r>
              <a:rPr lang="en-US" altLang="ko-KR"/>
              <a:t>",
      "</a:t>
            </a:r>
            <a:r>
              <a:rPr lang="ko-KR" altLang="en-US"/>
              <a:t>심장이 빠르게 뛴다</a:t>
            </a:r>
            <a:r>
              <a:rPr lang="en-US" altLang="ko-KR"/>
              <a:t>",
      "</a:t>
            </a:r>
            <a:r>
              <a:rPr lang="ko-KR" altLang="en-US"/>
              <a:t>몸 안의 변화를 감지</a:t>
            </a:r>
            <a:r>
              <a:rPr lang="en-US" altLang="ko-KR"/>
              <a:t>"
    ],
    [
      "</a:t>
            </a:r>
            <a:r>
              <a:rPr lang="ko-KR" altLang="en-US"/>
              <a:t>경험과 상황</a:t>
            </a:r>
            <a:r>
              <a:rPr lang="en-US" altLang="ko-KR"/>
              <a:t>",
      "</a:t>
            </a:r>
            <a:r>
              <a:rPr lang="ko-KR" altLang="en-US"/>
              <a:t>중요한 회의를 앞둠</a:t>
            </a:r>
            <a:r>
              <a:rPr lang="en-US" altLang="ko-KR"/>
              <a:t>",
      "</a:t>
            </a:r>
            <a:r>
              <a:rPr lang="ko-KR" altLang="en-US"/>
              <a:t>과거 경험을 함께 사용</a:t>
            </a:r>
            <a:r>
              <a:rPr lang="en-US" altLang="ko-KR"/>
              <a:t>"
    ],
    [
      "</a:t>
            </a:r>
            <a:r>
              <a:rPr lang="ko-KR" altLang="en-US"/>
              <a:t>지금의 감정</a:t>
            </a:r>
            <a:r>
              <a:rPr lang="en-US" altLang="ko-KR"/>
              <a:t>",
      "</a:t>
            </a:r>
            <a:r>
              <a:rPr lang="ko-KR" altLang="en-US"/>
              <a:t>긴장으로 경험한다</a:t>
            </a:r>
            <a:r>
              <a:rPr lang="en-US" altLang="ko-KR"/>
              <a:t>",
      "</a:t>
            </a:r>
            <a:r>
              <a:rPr lang="ko-KR" altLang="en-US"/>
              <a:t>행동을 준비한다</a:t>
            </a:r>
            <a:r>
              <a:rPr lang="en-US" altLang="ko-KR"/>
              <a:t>"
    ]
  ],
  "note": "</a:t>
            </a:r>
            <a:r>
              <a:rPr lang="ko-KR" altLang="en-US"/>
              <a:t>독자의 이해를 위한 개념도입니다</a:t>
            </a:r>
            <a:r>
              <a:rPr lang="en-US" altLang="ko-KR"/>
              <a:t>. </a:t>
            </a:r>
            <a:r>
              <a:rPr lang="ko-KR" altLang="en-US"/>
              <a:t>배럿의 이론에서는 몸의 신호와 상황의 해석이 함께 감정 경험을 구성합니다</a:t>
            </a:r>
            <a:r>
              <a:rPr lang="en-US" altLang="ko-KR"/>
              <a:t>.",
  "refs": [
    "B17",
    "BV"
  ],
  "section": "</a:t>
            </a:r>
            <a:r>
              <a:rPr lang="ko-KR" altLang="en-US"/>
              <a:t>연구내용</a:t>
            </a:r>
            <a:r>
              <a:rPr lang="en-US" altLang="ko-KR"/>
              <a:t>",
  "art": "CUT07.png"
}
Barrett (2017) · The theory of constructed emotion: an active inference account of interoception and categorization · Social Cognitive and Affective Neuroscience 12(1):1-23 · 10.1093/scan/nsw154 · https://academic.oup.com/scan/article/12/1/1/2823712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467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같은 몸의 신호</a:t>
            </a:r>
            <a:r>
              <a:rPr lang="en-US" altLang="ko-KR"/>
              <a:t>, </a:t>
            </a:r>
            <a:r>
              <a:rPr lang="ko-KR" altLang="en-US"/>
              <a:t>다른 감정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몸의 신호</a:t>
            </a:r>
            <a:r>
              <a:rPr lang="en-US" altLang="ko-KR"/>
              <a:t>",
      "</a:t>
            </a:r>
            <a:r>
              <a:rPr lang="ko-KR" altLang="en-US"/>
              <a:t>지금의 상황</a:t>
            </a:r>
            <a:r>
              <a:rPr lang="en-US" altLang="ko-KR"/>
              <a:t>",
      "</a:t>
            </a:r>
            <a:r>
              <a:rPr lang="ko-KR" altLang="en-US"/>
              <a:t>붙일 수 있는 의미</a:t>
            </a:r>
            <a:r>
              <a:rPr lang="en-US" altLang="ko-KR"/>
              <a:t>"
    ],
    [
      "</a:t>
            </a:r>
            <a:r>
              <a:rPr lang="ko-KR" altLang="en-US"/>
              <a:t>심장이 빠르게 뛴다</a:t>
            </a:r>
            <a:r>
              <a:rPr lang="en-US" altLang="ko-KR"/>
              <a:t>",
      "</a:t>
            </a:r>
            <a:r>
              <a:rPr lang="ko-KR" altLang="en-US"/>
              <a:t>발표 순서를 기다린다</a:t>
            </a:r>
            <a:r>
              <a:rPr lang="en-US" altLang="ko-KR"/>
              <a:t>",
      "</a:t>
            </a:r>
            <a:r>
              <a:rPr lang="ko-KR" altLang="en-US"/>
              <a:t>긴장 </a:t>
            </a:r>
            <a:r>
              <a:rPr lang="en-US" altLang="ko-KR"/>
              <a:t>· </a:t>
            </a:r>
            <a:r>
              <a:rPr lang="ko-KR" altLang="en-US"/>
              <a:t>준비가 필요함</a:t>
            </a:r>
            <a:r>
              <a:rPr lang="en-US" altLang="ko-KR"/>
              <a:t>"
    ],
    [
      "</a:t>
            </a:r>
            <a:r>
              <a:rPr lang="ko-KR" altLang="en-US"/>
              <a:t>심장이 빠르게 뛴다</a:t>
            </a:r>
            <a:r>
              <a:rPr lang="en-US" altLang="ko-KR"/>
              <a:t>",
      "</a:t>
            </a:r>
            <a:r>
              <a:rPr lang="ko-KR" altLang="en-US"/>
              <a:t>반가운 사람을 만난다</a:t>
            </a:r>
            <a:r>
              <a:rPr lang="en-US" altLang="ko-KR"/>
              <a:t>",
      "</a:t>
            </a:r>
            <a:r>
              <a:rPr lang="ko-KR" altLang="en-US"/>
              <a:t>설렘 </a:t>
            </a:r>
            <a:r>
              <a:rPr lang="en-US" altLang="ko-KR"/>
              <a:t>· </a:t>
            </a:r>
            <a:r>
              <a:rPr lang="ko-KR" altLang="en-US"/>
              <a:t>기대감</a:t>
            </a:r>
            <a:r>
              <a:rPr lang="en-US" altLang="ko-KR"/>
              <a:t>"
    ],
    [
      "</a:t>
            </a:r>
            <a:r>
              <a:rPr lang="ko-KR" altLang="en-US"/>
              <a:t>심장이 빠르게 뛴다</a:t>
            </a:r>
            <a:r>
              <a:rPr lang="en-US" altLang="ko-KR"/>
              <a:t>",
      "</a:t>
            </a:r>
            <a:r>
              <a:rPr lang="ko-KR" altLang="en-US"/>
              <a:t>계단을 올라왔다</a:t>
            </a:r>
            <a:r>
              <a:rPr lang="en-US" altLang="ko-KR"/>
              <a:t>",
      "</a:t>
            </a:r>
            <a:r>
              <a:rPr lang="ko-KR" altLang="en-US"/>
              <a:t>몸을 많이 움직였음</a:t>
            </a:r>
            <a:r>
              <a:rPr lang="en-US" altLang="ko-KR"/>
              <a:t>"
    ]
  ],
  "note": "</a:t>
            </a:r>
            <a:r>
              <a:rPr lang="ko-KR" altLang="en-US"/>
              <a:t>배럿의 설명을 일상 장면으로 옮긴 예시입니다</a:t>
            </a:r>
            <a:r>
              <a:rPr lang="en-US" altLang="ko-KR"/>
              <a:t>. </a:t>
            </a:r>
            <a:r>
              <a:rPr lang="ko-KR" altLang="en-US"/>
              <a:t>하나의 몸 신호만으로 감정이나 원인을 확정하지 않습니다</a:t>
            </a:r>
            <a:r>
              <a:rPr lang="en-US" altLang="ko-KR"/>
              <a:t>.",
  "refs": [
    "B17",
    "BV"
  ],
  "section": "</a:t>
            </a:r>
            <a:r>
              <a:rPr lang="ko-KR" altLang="en-US"/>
              <a:t>연구내용</a:t>
            </a:r>
            <a:r>
              <a:rPr lang="en-US" altLang="ko-KR"/>
              <a:t>"
}
Barrett (2017) · The theory of constructed emotion: an active inference account of interoception and categorization · Social Cognitive and Affective Neuroscience 12(1):1-23 · 10.1093/scan/nsw154 · https://academic.oup.com/scan/article/12/1/1/2823712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3477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신체예산</a:t>
            </a:r>
            <a:r>
              <a:rPr lang="en-US" altLang="ko-KR"/>
              <a:t>: </a:t>
            </a:r>
            <a:r>
              <a:rPr lang="ko-KR" altLang="en-US"/>
              <a:t>생활비에 빗대어 보기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가계 예산의 비유</a:t>
            </a:r>
            <a:r>
              <a:rPr lang="en-US" altLang="ko-KR"/>
              <a:t>",
      "</a:t>
            </a:r>
            <a:r>
              <a:rPr lang="ko-KR" altLang="en-US"/>
              <a:t>몸에서 생각할 것</a:t>
            </a:r>
            <a:r>
              <a:rPr lang="en-US" altLang="ko-KR"/>
              <a:t>",
      "</a:t>
            </a:r>
            <a:r>
              <a:rPr lang="ko-KR" altLang="en-US"/>
              <a:t>일상 장면</a:t>
            </a:r>
            <a:r>
              <a:rPr lang="en-US" altLang="ko-KR"/>
              <a:t>"
    ],
    [
      "</a:t>
            </a:r>
            <a:r>
              <a:rPr lang="ko-KR" altLang="en-US"/>
              <a:t>지출</a:t>
            </a:r>
            <a:r>
              <a:rPr lang="en-US" altLang="ko-KR"/>
              <a:t>",
      "</a:t>
            </a:r>
            <a:r>
              <a:rPr lang="ko-KR" altLang="en-US"/>
              <a:t>활동에 필요한 자원을 사용</a:t>
            </a:r>
            <a:r>
              <a:rPr lang="en-US" altLang="ko-KR"/>
              <a:t>",
      "</a:t>
            </a:r>
            <a:r>
              <a:rPr lang="ko-KR" altLang="en-US"/>
              <a:t>일 </a:t>
            </a:r>
            <a:r>
              <a:rPr lang="en-US" altLang="ko-KR"/>
              <a:t>· </a:t>
            </a:r>
            <a:r>
              <a:rPr lang="ko-KR" altLang="en-US"/>
              <a:t>이동 </a:t>
            </a:r>
            <a:r>
              <a:rPr lang="en-US" altLang="ko-KR"/>
              <a:t>· </a:t>
            </a:r>
            <a:r>
              <a:rPr lang="ko-KR" altLang="en-US"/>
              <a:t>여러 일을 동시에 처리</a:t>
            </a:r>
            <a:r>
              <a:rPr lang="en-US" altLang="ko-KR"/>
              <a:t>"
    ],
    [
      "</a:t>
            </a:r>
            <a:r>
              <a:rPr lang="ko-KR" altLang="en-US"/>
              <a:t>보충</a:t>
            </a:r>
            <a:r>
              <a:rPr lang="en-US" altLang="ko-KR"/>
              <a:t>",
      "</a:t>
            </a:r>
            <a:r>
              <a:rPr lang="ko-KR" altLang="en-US"/>
              <a:t>몸이 쓸 자원을 마련</a:t>
            </a:r>
            <a:r>
              <a:rPr lang="en-US" altLang="ko-KR"/>
              <a:t>",
      "</a:t>
            </a:r>
            <a:r>
              <a:rPr lang="ko-KR" altLang="en-US"/>
              <a:t>수면 </a:t>
            </a:r>
            <a:r>
              <a:rPr lang="en-US" altLang="ko-KR"/>
              <a:t>· </a:t>
            </a:r>
            <a:r>
              <a:rPr lang="ko-KR" altLang="en-US"/>
              <a:t>식사 </a:t>
            </a:r>
            <a:r>
              <a:rPr lang="en-US" altLang="ko-KR"/>
              <a:t>· </a:t>
            </a:r>
            <a:r>
              <a:rPr lang="ko-KR" altLang="en-US"/>
              <a:t>회복할 시간</a:t>
            </a:r>
            <a:r>
              <a:rPr lang="en-US" altLang="ko-KR"/>
              <a:t>"
    ],
    [
      "</a:t>
            </a:r>
            <a:r>
              <a:rPr lang="ko-KR" altLang="en-US"/>
              <a:t>부담을 나누기</a:t>
            </a:r>
            <a:r>
              <a:rPr lang="en-US" altLang="ko-KR"/>
              <a:t>",
      "</a:t>
            </a:r>
            <a:r>
              <a:rPr lang="ko-KR" altLang="en-US"/>
              <a:t>같은 일을 덜 버겁게 수행</a:t>
            </a:r>
            <a:r>
              <a:rPr lang="en-US" altLang="ko-KR"/>
              <a:t>",
      "</a:t>
            </a:r>
            <a:r>
              <a:rPr lang="ko-KR" altLang="en-US"/>
              <a:t>믿을 수 있는 사람의 도움</a:t>
            </a:r>
            <a:r>
              <a:rPr lang="en-US" altLang="ko-KR"/>
              <a:t>"
    ]
  ],
  "note": "</a:t>
            </a:r>
            <a:r>
              <a:rPr lang="ko-KR" altLang="en-US"/>
              <a:t>배럿은 돈 대신 몸의 자원을 예산에 비유합니다</a:t>
            </a:r>
            <a:r>
              <a:rPr lang="en-US" altLang="ko-KR"/>
              <a:t>. </a:t>
            </a:r>
            <a:r>
              <a:rPr lang="ko-KR" altLang="en-US"/>
              <a:t>활동별 비용을 같은 단위로 더하는 실제 계산표는 아닙니다</a:t>
            </a:r>
            <a:r>
              <a:rPr lang="en-US" altLang="ko-KR"/>
              <a:t>.",
  "refs": [
    "BV"
  ],
  "section": "</a:t>
            </a:r>
            <a:r>
              <a:rPr lang="ko-KR" altLang="en-US"/>
              <a:t>연구내용</a:t>
            </a:r>
            <a:r>
              <a:rPr lang="en-US" altLang="ko-KR"/>
              <a:t>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6110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생각</a:t>
            </a:r>
            <a:r>
              <a:rPr lang="en-US" altLang="ko-KR"/>
              <a:t>·</a:t>
            </a:r>
            <a:r>
              <a:rPr lang="ko-KR" altLang="en-US"/>
              <a:t>몸</a:t>
            </a:r>
            <a:r>
              <a:rPr lang="en-US" altLang="ko-KR"/>
              <a:t>·</a:t>
            </a:r>
            <a:r>
              <a:rPr lang="ko-KR" altLang="en-US"/>
              <a:t>환경을 함께 살피기</a:t>
            </a:r>
            <a:r>
              <a:rPr lang="en-US" altLang="ko-KR"/>
              <a:t>",
  "kind": "balance",
  "content": [
    [
      "</a:t>
            </a:r>
            <a:r>
              <a:rPr lang="ko-KR" altLang="en-US"/>
              <a:t>생각</a:t>
            </a:r>
            <a:r>
              <a:rPr lang="en-US" altLang="ko-KR"/>
              <a:t>",
      "</a:t>
            </a:r>
            <a:r>
              <a:rPr lang="ko-KR" altLang="en-US"/>
              <a:t>지금의 상황에</a:t>
            </a:r>
            <a:r>
              <a:rPr lang="en-US" altLang="ko-KR"/>
              <a:t>",
      "</a:t>
            </a:r>
            <a:r>
              <a:rPr lang="ko-KR" altLang="en-US"/>
              <a:t>어떤 의미를 붙였나</a:t>
            </a:r>
            <a:r>
              <a:rPr lang="en-US" altLang="ko-KR"/>
              <a:t>"
    ],
    [
      "</a:t>
            </a:r>
            <a:r>
              <a:rPr lang="ko-KR" altLang="en-US"/>
              <a:t>몸</a:t>
            </a:r>
            <a:r>
              <a:rPr lang="en-US" altLang="ko-KR"/>
              <a:t>",
      "</a:t>
            </a:r>
            <a:r>
              <a:rPr lang="ko-KR" altLang="en-US"/>
              <a:t>잠 </a:t>
            </a:r>
            <a:r>
              <a:rPr lang="en-US" altLang="ko-KR"/>
              <a:t>· </a:t>
            </a:r>
            <a:r>
              <a:rPr lang="ko-KR" altLang="en-US"/>
              <a:t>식사 </a:t>
            </a:r>
            <a:r>
              <a:rPr lang="en-US" altLang="ko-KR"/>
              <a:t>· </a:t>
            </a:r>
            <a:r>
              <a:rPr lang="ko-KR" altLang="en-US"/>
              <a:t>긴장 상태는</a:t>
            </a:r>
            <a:r>
              <a:rPr lang="en-US" altLang="ko-KR"/>
              <a:t>",
      "</a:t>
            </a:r>
            <a:r>
              <a:rPr lang="ko-KR" altLang="en-US"/>
              <a:t>어떤가</a:t>
            </a:r>
            <a:r>
              <a:rPr lang="en-US" altLang="ko-KR"/>
              <a:t>"
    ],
    [
      "</a:t>
            </a:r>
            <a:r>
              <a:rPr lang="ko-KR" altLang="en-US"/>
              <a:t>환경</a:t>
            </a:r>
            <a:r>
              <a:rPr lang="en-US" altLang="ko-KR"/>
              <a:t>",
      "</a:t>
            </a:r>
            <a:r>
              <a:rPr lang="ko-KR" altLang="en-US"/>
              <a:t>마감 </a:t>
            </a:r>
            <a:r>
              <a:rPr lang="en-US" altLang="ko-KR"/>
              <a:t>· </a:t>
            </a:r>
            <a:r>
              <a:rPr lang="ko-KR" altLang="en-US"/>
              <a:t>업무량 </a:t>
            </a:r>
            <a:r>
              <a:rPr lang="en-US" altLang="ko-KR"/>
              <a:t>· </a:t>
            </a:r>
            <a:r>
              <a:rPr lang="ko-KR" altLang="en-US"/>
              <a:t>관계를</a:t>
            </a:r>
            <a:r>
              <a:rPr lang="en-US" altLang="ko-KR"/>
              <a:t>",
      "</a:t>
            </a:r>
            <a:r>
              <a:rPr lang="ko-KR" altLang="en-US"/>
              <a:t>조정할 수 있나</a:t>
            </a:r>
            <a:r>
              <a:rPr lang="en-US" altLang="ko-KR"/>
              <a:t>"
    ]
  ],
  "note": "</a:t>
            </a:r>
            <a:r>
              <a:rPr lang="ko-KR" altLang="en-US"/>
              <a:t>감정을 생각만의 문제로 보지 않는다는 뜻입니다</a:t>
            </a:r>
            <a:r>
              <a:rPr lang="en-US" altLang="ko-KR"/>
              <a:t>. </a:t>
            </a:r>
            <a:r>
              <a:rPr lang="ko-KR" altLang="en-US"/>
              <a:t>생각은 소용없다는 뜻이나 모든 불편함이 편도체 하나에서 생긴다는 뜻은 아닙니다</a:t>
            </a:r>
            <a:r>
              <a:rPr lang="en-US" altLang="ko-KR"/>
              <a:t>.",
  "refs": [
    "BV",
    "B17"
  ],
  "section": "</a:t>
            </a:r>
            <a:r>
              <a:rPr lang="ko-KR" altLang="en-US"/>
              <a:t>결론</a:t>
            </a:r>
            <a:r>
              <a:rPr lang="en-US" altLang="ko-KR"/>
              <a:t>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
Barrett (2017) · The theory of constructed emotion: an active inference account of interoception and categorization · Social Cognitive and Affective Neuroscience 12(1):1-23 · 10.1093/scan/nsw154 · https://academic.oup.com/scan/article/12/1/1/2823712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664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직장과 전환기에 겪는 문제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사람들의 문제</a:t>
            </a:r>
            <a:r>
              <a:rPr lang="en-US" altLang="ko-KR"/>
              <a:t>",
      "</a:t>
            </a:r>
            <a:r>
              <a:rPr lang="ko-KR" altLang="en-US"/>
              <a:t>먼저 살펴볼 것</a:t>
            </a:r>
            <a:r>
              <a:rPr lang="en-US" altLang="ko-KR"/>
              <a:t>",
      "</a:t>
            </a:r>
            <a:r>
              <a:rPr lang="ko-KR" altLang="en-US"/>
              <a:t>바꿔 볼 조건</a:t>
            </a:r>
            <a:r>
              <a:rPr lang="en-US" altLang="ko-KR"/>
              <a:t>"
    ],
    [
      "</a:t>
            </a:r>
            <a:r>
              <a:rPr lang="ko-KR" altLang="en-US"/>
              <a:t>직장인</a:t>
            </a:r>
            <a:r>
              <a:rPr lang="en-US" altLang="ko-KR"/>
              <a:t>\n</a:t>
            </a:r>
            <a:r>
              <a:rPr lang="ko-KR" altLang="en-US"/>
              <a:t>마감</a:t>
            </a:r>
            <a:r>
              <a:rPr lang="en-US" altLang="ko-KR"/>
              <a:t>·</a:t>
            </a:r>
            <a:r>
              <a:rPr lang="ko-KR" altLang="en-US"/>
              <a:t>관계 부담</a:t>
            </a:r>
            <a:r>
              <a:rPr lang="en-US" altLang="ko-KR"/>
              <a:t>",
      "</a:t>
            </a:r>
            <a:r>
              <a:rPr lang="ko-KR" altLang="en-US"/>
              <a:t>몸의 긴장 </a:t>
            </a:r>
            <a:r>
              <a:rPr lang="en-US" altLang="ko-KR"/>
              <a:t>+ </a:t>
            </a:r>
            <a:r>
              <a:rPr lang="ko-KR" altLang="en-US"/>
              <a:t>실제 업무량</a:t>
            </a:r>
            <a:r>
              <a:rPr lang="en-US" altLang="ko-KR"/>
              <a:t>",
      "</a:t>
            </a:r>
            <a:r>
              <a:rPr lang="ko-KR" altLang="en-US"/>
              <a:t>우선순위 </a:t>
            </a:r>
            <a:r>
              <a:rPr lang="en-US" altLang="ko-KR"/>
              <a:t>· </a:t>
            </a:r>
            <a:r>
              <a:rPr lang="ko-KR" altLang="en-US"/>
              <a:t>마감 </a:t>
            </a:r>
            <a:r>
              <a:rPr lang="en-US" altLang="ko-KR"/>
              <a:t>· </a:t>
            </a:r>
            <a:r>
              <a:rPr lang="ko-KR" altLang="en-US"/>
              <a:t>도움 요청</a:t>
            </a:r>
            <a:r>
              <a:rPr lang="en-US" altLang="ko-KR"/>
              <a:t>"
    ],
    [
      "</a:t>
            </a:r>
            <a:r>
              <a:rPr lang="ko-KR" altLang="en-US"/>
              <a:t>퇴사</a:t>
            </a:r>
            <a:r>
              <a:rPr lang="en-US" altLang="ko-KR"/>
              <a:t>·</a:t>
            </a:r>
            <a:r>
              <a:rPr lang="ko-KR" altLang="en-US"/>
              <a:t>전환기</a:t>
            </a:r>
            <a:r>
              <a:rPr lang="en-US" altLang="ko-KR"/>
              <a:t>\n</a:t>
            </a:r>
            <a:r>
              <a:rPr lang="ko-KR" altLang="en-US"/>
              <a:t>앞날에 대한 불안</a:t>
            </a:r>
            <a:r>
              <a:rPr lang="en-US" altLang="ko-KR"/>
              <a:t>",
      "</a:t>
            </a:r>
            <a:r>
              <a:rPr lang="ko-KR" altLang="en-US"/>
              <a:t>몸의 느낌 </a:t>
            </a:r>
            <a:r>
              <a:rPr lang="en-US" altLang="ko-KR"/>
              <a:t>+ </a:t>
            </a:r>
            <a:r>
              <a:rPr lang="ko-KR" altLang="en-US"/>
              <a:t>실패라는 해석</a:t>
            </a:r>
            <a:r>
              <a:rPr lang="en-US" altLang="ko-KR"/>
              <a:t>",
      "</a:t>
            </a:r>
            <a:r>
              <a:rPr lang="ko-KR" altLang="en-US"/>
              <a:t>확인된 사실과 예상을 구분</a:t>
            </a:r>
            <a:r>
              <a:rPr lang="en-US" altLang="ko-KR"/>
              <a:t>"
    ],
    [
      "1</a:t>
            </a:r>
            <a:r>
              <a:rPr lang="ko-KR" altLang="en-US"/>
              <a:t>인 사업자</a:t>
            </a:r>
            <a:r>
              <a:rPr lang="en-US" altLang="ko-KR"/>
              <a:t>\n</a:t>
            </a:r>
            <a:r>
              <a:rPr lang="ko-KR" altLang="en-US"/>
              <a:t>혼자 지는 책임</a:t>
            </a:r>
            <a:r>
              <a:rPr lang="en-US" altLang="ko-KR"/>
              <a:t>",
      "</a:t>
            </a:r>
            <a:r>
              <a:rPr lang="ko-KR" altLang="en-US"/>
              <a:t>회복 시간 </a:t>
            </a:r>
            <a:r>
              <a:rPr lang="en-US" altLang="ko-KR"/>
              <a:t>+ </a:t>
            </a:r>
            <a:r>
              <a:rPr lang="ko-KR" altLang="en-US"/>
              <a:t>책임의 범위</a:t>
            </a:r>
            <a:r>
              <a:rPr lang="en-US" altLang="ko-KR"/>
              <a:t>",
      "</a:t>
            </a:r>
            <a:r>
              <a:rPr lang="ko-KR" altLang="en-US"/>
              <a:t>쉬는 시간 </a:t>
            </a:r>
            <a:r>
              <a:rPr lang="en-US" altLang="ko-KR"/>
              <a:t>· </a:t>
            </a:r>
            <a:r>
              <a:rPr lang="ko-KR" altLang="en-US"/>
              <a:t>분담할 일 정하기</a:t>
            </a:r>
            <a:r>
              <a:rPr lang="en-US" altLang="ko-KR"/>
              <a:t>"
    ]
  ],
  "note": "</a:t>
            </a:r>
            <a:r>
              <a:rPr lang="ko-KR" altLang="en-US"/>
              <a:t>사용자 원고의 상황을 바탕으로 만든 적용 예시입니다</a:t>
            </a:r>
            <a:r>
              <a:rPr lang="en-US" altLang="ko-KR"/>
              <a:t>. </a:t>
            </a:r>
            <a:r>
              <a:rPr lang="ko-KR" altLang="en-US"/>
              <a:t>몸을 살피는 일과 현실의 문제를 해결하는 일을 함께 다룹니다</a:t>
            </a:r>
            <a:r>
              <a:rPr lang="en-US" altLang="ko-KR"/>
              <a:t>.",
  "refs": [],
  "section": "</a:t>
            </a:r>
            <a:r>
              <a:rPr lang="ko-KR" altLang="en-US"/>
              <a:t>사람들의 문제</a:t>
            </a:r>
            <a:r>
              <a:rPr lang="en-US" altLang="ko-KR"/>
              <a:t>"
}
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845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알아차리고</a:t>
            </a:r>
            <a:r>
              <a:rPr lang="en-US" altLang="ko-KR"/>
              <a:t>, </a:t>
            </a:r>
            <a:r>
              <a:rPr lang="ko-KR" altLang="en-US"/>
              <a:t>풀고</a:t>
            </a:r>
            <a:r>
              <a:rPr lang="en-US" altLang="ko-KR"/>
              <a:t>, </a:t>
            </a:r>
            <a:r>
              <a:rPr lang="ko-KR" altLang="en-US"/>
              <a:t>한 가지 조정하기</a:t>
            </a:r>
            <a:r>
              <a:rPr lang="en-US" altLang="ko-KR"/>
              <a:t>",
  "kind": "evidence",
  "content": [
    [
      "</a:t>
            </a:r>
            <a:r>
              <a:rPr lang="ko-KR" altLang="en-US"/>
              <a:t>알아차리기</a:t>
            </a:r>
            <a:r>
              <a:rPr lang="en-US" altLang="ko-KR"/>
              <a:t>",
      "</a:t>
            </a:r>
            <a:r>
              <a:rPr lang="ko-KR" altLang="en-US"/>
              <a:t>가슴 </a:t>
            </a:r>
            <a:r>
              <a:rPr lang="en-US" altLang="ko-KR"/>
              <a:t>· </a:t>
            </a:r>
            <a:r>
              <a:rPr lang="ko-KR" altLang="en-US"/>
              <a:t>턱 </a:t>
            </a:r>
            <a:r>
              <a:rPr lang="en-US" altLang="ko-KR"/>
              <a:t>· </a:t>
            </a:r>
            <a:r>
              <a:rPr lang="ko-KR" altLang="en-US"/>
              <a:t>어깨에서</a:t>
            </a:r>
            <a:r>
              <a:rPr lang="en-US" altLang="ko-KR"/>
              <a:t>",
      "</a:t>
            </a:r>
            <a:r>
              <a:rPr lang="ko-KR" altLang="en-US"/>
              <a:t>지금 느끼는 것을 확인</a:t>
            </a:r>
            <a:r>
              <a:rPr lang="en-US" altLang="ko-KR"/>
              <a:t>"
    ],
    [
      "</a:t>
            </a:r>
            <a:r>
              <a:rPr lang="ko-KR" altLang="en-US"/>
              <a:t>긴장 풀기</a:t>
            </a:r>
            <a:r>
              <a:rPr lang="en-US" altLang="ko-KR"/>
              <a:t>",
      "</a:t>
            </a:r>
            <a:r>
              <a:rPr lang="ko-KR" altLang="en-US"/>
              <a:t>가능한 범위에서</a:t>
            </a:r>
            <a:r>
              <a:rPr lang="en-US" altLang="ko-KR"/>
              <a:t>",
      "</a:t>
            </a:r>
            <a:r>
              <a:rPr lang="ko-KR" altLang="en-US"/>
              <a:t>힘을 빼고 잠깐 쉬기</a:t>
            </a:r>
            <a:r>
              <a:rPr lang="en-US" altLang="ko-KR"/>
              <a:t>"
    ],
    [
      "</a:t>
            </a:r>
            <a:r>
              <a:rPr lang="ko-KR" altLang="en-US"/>
              <a:t>한 가지 조정</a:t>
            </a:r>
            <a:r>
              <a:rPr lang="en-US" altLang="ko-KR"/>
              <a:t>",
      "</a:t>
            </a:r>
            <a:r>
              <a:rPr lang="ko-KR" altLang="en-US"/>
              <a:t>움직이기 </a:t>
            </a:r>
            <a:r>
              <a:rPr lang="en-US" altLang="ko-KR"/>
              <a:t>· </a:t>
            </a:r>
            <a:r>
              <a:rPr lang="ko-KR" altLang="en-US"/>
              <a:t>쉬기 </a:t>
            </a:r>
            <a:r>
              <a:rPr lang="en-US" altLang="ko-KR"/>
              <a:t>· </a:t>
            </a:r>
            <a:r>
              <a:rPr lang="ko-KR" altLang="en-US"/>
              <a:t>도움 요청</a:t>
            </a:r>
            <a:r>
              <a:rPr lang="en-US" altLang="ko-KR"/>
              <a:t>",
      "</a:t>
            </a:r>
            <a:r>
              <a:rPr lang="ko-KR" altLang="en-US"/>
              <a:t>지금 필요한 선택 하나</a:t>
            </a:r>
            <a:r>
              <a:rPr lang="en-US" altLang="ko-KR"/>
              <a:t>"
    ]
  ],
  "note": "</a:t>
            </a:r>
            <a:r>
              <a:rPr lang="ko-KR" altLang="en-US"/>
              <a:t>편집자의 적용 제안입니다</a:t>
            </a:r>
            <a:r>
              <a:rPr lang="en-US" altLang="ko-KR"/>
              <a:t>. </a:t>
            </a:r>
            <a:r>
              <a:rPr lang="ko-KR" altLang="en-US"/>
              <a:t>배럿이 제시한 검증된 </a:t>
            </a:r>
            <a:r>
              <a:rPr lang="en-US" altLang="ko-KR"/>
              <a:t>3</a:t>
            </a:r>
            <a:r>
              <a:rPr lang="ko-KR" altLang="en-US"/>
              <a:t>단계 치료법으로 소개하지 않으며</a:t>
            </a:r>
            <a:r>
              <a:rPr lang="en-US" altLang="ko-KR"/>
              <a:t>, </a:t>
            </a:r>
            <a:r>
              <a:rPr lang="ko-KR" altLang="en-US"/>
              <a:t>불편함이 지속되면 적절한 도움을 받습니다</a:t>
            </a:r>
            <a:r>
              <a:rPr lang="en-US" altLang="ko-KR"/>
              <a:t>.",
  "refs": [],
  "section": "</a:t>
            </a:r>
            <a:r>
              <a:rPr lang="ko-KR" altLang="en-US"/>
              <a:t>우리가 적용할 부분</a:t>
            </a:r>
            <a:r>
              <a:rPr lang="en-US" altLang="ko-KR"/>
              <a:t>",
  "art": "CUT08.png"
}
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2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나를 몰아붙이기 전에 던질 질문</a:t>
            </a:r>
            <a:r>
              <a:rPr lang="en-US" altLang="ko-KR"/>
              <a:t>",
  "kind": "table",
  "content": [
    [
      "</a:t>
            </a:r>
            <a:r>
              <a:rPr lang="ko-KR" altLang="en-US"/>
              <a:t>기존의 해석</a:t>
            </a:r>
            <a:r>
              <a:rPr lang="en-US" altLang="ko-KR"/>
              <a:t>",
      "</a:t>
            </a:r>
            <a:r>
              <a:rPr lang="ko-KR" altLang="en-US"/>
              <a:t>함께 해 볼 질문</a:t>
            </a:r>
            <a:r>
              <a:rPr lang="en-US" altLang="ko-KR"/>
              <a:t>",
      "</a:t>
            </a:r>
            <a:r>
              <a:rPr lang="ko-KR" altLang="en-US"/>
              <a:t>오늘의 작은 선택</a:t>
            </a:r>
            <a:r>
              <a:rPr lang="en-US" altLang="ko-KR"/>
              <a:t>"
    ],
    [
      "</a:t>
            </a:r>
            <a:r>
              <a:rPr lang="ko-KR" altLang="en-US"/>
              <a:t>왜 이렇게 예민할까</a:t>
            </a:r>
            <a:r>
              <a:rPr lang="en-US" altLang="ko-KR"/>
              <a:t>",
      "</a:t>
            </a:r>
            <a:r>
              <a:rPr lang="ko-KR" altLang="en-US"/>
              <a:t>잠 </a:t>
            </a:r>
            <a:r>
              <a:rPr lang="en-US" altLang="ko-KR"/>
              <a:t>· </a:t>
            </a:r>
            <a:r>
              <a:rPr lang="ko-KR" altLang="en-US"/>
              <a:t>식사 </a:t>
            </a:r>
            <a:r>
              <a:rPr lang="en-US" altLang="ko-KR"/>
              <a:t>· </a:t>
            </a:r>
            <a:r>
              <a:rPr lang="ko-KR" altLang="en-US"/>
              <a:t>회복이 부족한가</a:t>
            </a:r>
            <a:r>
              <a:rPr lang="en-US" altLang="ko-KR"/>
              <a:t>",
      "</a:t>
            </a:r>
            <a:r>
              <a:rPr lang="ko-KR" altLang="en-US"/>
              <a:t>회복할 시간을 일정에 넣기</a:t>
            </a:r>
            <a:r>
              <a:rPr lang="en-US" altLang="ko-KR"/>
              <a:t>"
    ],
    [
      "</a:t>
            </a:r>
            <a:r>
              <a:rPr lang="ko-KR" altLang="en-US"/>
              <a:t>나는 실패할 것이다</a:t>
            </a:r>
            <a:r>
              <a:rPr lang="en-US" altLang="ko-KR"/>
              <a:t>",
      "</a:t>
            </a:r>
            <a:r>
              <a:rPr lang="ko-KR" altLang="en-US"/>
              <a:t>몸의 느낌과 사실이 같은가</a:t>
            </a:r>
            <a:r>
              <a:rPr lang="en-US" altLang="ko-KR"/>
              <a:t>",
      "</a:t>
            </a:r>
            <a:r>
              <a:rPr lang="ko-KR" altLang="en-US"/>
              <a:t>확인한 사실을 한 줄로 적기</a:t>
            </a:r>
            <a:r>
              <a:rPr lang="en-US" altLang="ko-KR"/>
              <a:t>"
    ],
    [
      "</a:t>
            </a:r>
            <a:r>
              <a:rPr lang="ko-KR" altLang="en-US"/>
              <a:t>혼자 다 해야 한다</a:t>
            </a:r>
            <a:r>
              <a:rPr lang="en-US" altLang="ko-KR"/>
              <a:t>",
      "</a:t>
            </a:r>
            <a:r>
              <a:rPr lang="ko-KR" altLang="en-US"/>
              <a:t>누구와 부담을 나눌 수 있나</a:t>
            </a:r>
            <a:r>
              <a:rPr lang="en-US" altLang="ko-KR"/>
              <a:t>",
      "</a:t>
            </a:r>
            <a:r>
              <a:rPr lang="ko-KR" altLang="en-US"/>
              <a:t>도움을 구할 사람 한 명 정하기</a:t>
            </a:r>
            <a:r>
              <a:rPr lang="en-US" altLang="ko-KR"/>
              <a:t>"
    ]
  ],
  "note": "</a:t>
            </a:r>
            <a:r>
              <a:rPr lang="ko-KR" altLang="en-US"/>
              <a:t>나를 너무 몰아붙일 필요 없는 이유</a:t>
            </a:r>
            <a:r>
              <a:rPr lang="en-US" altLang="ko-KR"/>
              <a:t>: </a:t>
            </a:r>
            <a:r>
              <a:rPr lang="ko-KR" altLang="en-US"/>
              <a:t>감정에는 몸과 환경의 조건도 들어 있습니다</a:t>
            </a:r>
            <a:r>
              <a:rPr lang="en-US" altLang="ko-KR"/>
              <a:t>. </a:t>
            </a:r>
            <a:r>
              <a:rPr lang="ko-KR" altLang="en-US"/>
              <a:t>개인의 의지나 성격만으로 설명하지 않습니다</a:t>
            </a:r>
            <a:r>
              <a:rPr lang="en-US" altLang="ko-KR"/>
              <a:t>.",
  "refs": [
    "BV"
  ],
  "section": "</a:t>
            </a:r>
            <a:r>
              <a:rPr lang="ko-KR" altLang="en-US"/>
              <a:t>결론과 적용</a:t>
            </a:r>
            <a:r>
              <a:rPr lang="en-US" altLang="ko-KR"/>
              <a:t>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779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{
  "title": "</a:t>
            </a:r>
            <a:r>
              <a:rPr lang="ko-KR" altLang="en-US"/>
              <a:t>영상과 논문으로 더 살펴보기</a:t>
            </a:r>
            <a:r>
              <a:rPr lang="en-US" altLang="ko-KR"/>
              <a:t>",
  "kind": "sources",
  "content": [
    "BV",
    "B17",
    "B18"
  ],
  "note": "</a:t>
            </a:r>
            <a:r>
              <a:rPr lang="ko-KR" altLang="en-US"/>
              <a:t>영상은 학자의 설명 방식</a:t>
            </a:r>
            <a:r>
              <a:rPr lang="en-US" altLang="ko-KR"/>
              <a:t>, </a:t>
            </a:r>
            <a:r>
              <a:rPr lang="ko-KR" altLang="en-US"/>
              <a:t>논문은 이론의 근거를 살펴보는 자료입니다</a:t>
            </a:r>
            <a:r>
              <a:rPr lang="en-US" altLang="ko-KR"/>
              <a:t>. </a:t>
            </a:r>
            <a:r>
              <a:rPr lang="ko-KR" altLang="en-US"/>
              <a:t>버튼을 누르면 원문이 열립니다</a:t>
            </a:r>
            <a:r>
              <a:rPr lang="en-US" altLang="ko-KR"/>
              <a:t>. </a:t>
            </a:r>
            <a:r>
              <a:rPr lang="ko-KR" altLang="en-US"/>
              <a:t>영상 설명은 직역 인용이 아닌 요약입니다</a:t>
            </a:r>
            <a:r>
              <a:rPr lang="en-US" altLang="ko-KR"/>
              <a:t>.",
  "refs": [
    "BV",
    "B17",
    "B18"
  ],
  "section": "</a:t>
            </a:r>
            <a:r>
              <a:rPr lang="ko-KR" altLang="en-US"/>
              <a:t>참고자료</a:t>
            </a:r>
            <a:r>
              <a:rPr lang="en-US" altLang="ko-KR"/>
              <a:t>"
}
Lisa Feldman Barrett · Huberman Lab (2023-10-16) · How to Understand Emotions · 02:08:36 / 02:27:40 · </a:t>
            </a:r>
            <a:r>
              <a:rPr lang="ko-KR" altLang="en-US"/>
              <a:t>영상 설명</a:t>
            </a:r>
            <a:r>
              <a:rPr lang="en-US" altLang="ko-KR"/>
              <a:t>: </a:t>
            </a:r>
            <a:r>
              <a:rPr lang="ko-KR" altLang="en-US"/>
              <a:t>공식 대화록을 쉬운 한국어로 요약 </a:t>
            </a:r>
            <a:r>
              <a:rPr lang="en-US" altLang="ko-KR"/>
              <a:t>·  · https://www.youtube.com/watch?v=FeRgqJVALMQ&amp;t=7716s
Barrett (2017) · The theory of constructed emotion: an active inference account of interoception and categorization · Social Cognitive and Affective Neuroscience 12(1):1-23 · 10.1093/scan/nsw154 · https://academic.oup.com/scan/article/12/1/1/2823712
Barrett (2018) · The science of making emotions · Healthy Living Made Simple, May/June 2018, pp.38-39 ·  · https://lisafeldmanbarrett.com/wp-content/uploads/sites/4/2020/11/ScienceOfMakingEmotions.pdf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E8821-3250-4BEC-B2F7-ABE95E7F0C7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458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27387E-92C8-FACA-9521-EB5942FF9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610CE25-FE9E-9867-567B-D87F497C3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4837A2-0347-8941-3272-55186F5BF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D946E1-37B8-A65B-C506-5F6768AB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19F6D6-5994-A49E-1DA8-E5A6967DB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66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5248D-A301-A507-0CF2-F28406A4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22B37C-8D2C-962B-D6CD-561A1D57D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88673F-D8C4-C505-7571-FB20E71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D675B8-AFFF-CD12-EFAE-6D8C2AE5D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58984E-348D-8485-A66B-21826752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383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FA5A3B-2E55-895F-3BAD-1F16EB17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9BD9289-955D-4D89-414F-19CA289C8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C4B719-5225-1C53-A353-E1257AFD3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815409-64DC-D6E3-C792-B662B8BF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9B0C10-98E9-A995-2DED-B6B1F0FD9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99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DA8B83-9B32-983B-9440-5E447477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446CAE-6D51-861B-D43F-30D40940C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C185C06-65C3-E09F-7515-E86FE285D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B912EBA-36D0-BE7C-2C0A-75C9EF0B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59460C-72DD-C046-D539-24511683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BFD47A8-7B9F-F5F2-9620-45AD01AF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362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05F5FD-2AFE-42F1-D936-61B8ACD4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1F9EAE-B546-E075-4CF0-E1F3BA6F8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71D96EF-59B5-D86C-1F0B-354B77B58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AED2226-1AA7-FBD7-4AC8-53FBD4E94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C618986-6BFC-2477-6838-5687E78EE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DD93979-9EF5-3303-EB1A-CEA21905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4432E11-39E0-F05D-9CB4-E667D773B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FC954C1-C426-F166-B327-923130C4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94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F88F20-59BF-FAC0-C829-7CFD2259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0131DB5-B1BD-DFB5-25BD-C564835A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C582BEE-35EB-B0E5-04D4-E7018832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B088871-9D0A-14B4-3878-84418B064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15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164DA50-CD09-D842-D2BC-DF3DF7EDD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C1730A2-7681-9ECF-4C11-F47B19F7D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3747C5-F65B-143A-85D8-87BC2F67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19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B372DE-734C-480A-60F3-50EDDC51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BF9419-DDD3-8EDE-5FD5-6A4E151C3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344D3CD-F2E2-B817-7669-E1D81D67F4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FAD7ECA-CAE0-05D7-C0BB-DE43CF154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1906292-3AAC-0C6A-7547-FB952F829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2DF2E54-9287-776A-1FFD-C865DEAB7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95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ED6B31-1D00-D3DD-2034-05A08273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6D549BF-8B21-8CC0-8338-BBA694A9F60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845303-41A4-5AEF-019E-27665DCA8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710315-7DD9-D302-F9C0-18AD4525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93AE8A-3420-BAE7-A6B0-CCB952941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C166D69-5451-709B-0BBD-2D0E18B7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40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097F7B-9618-BE30-1C9A-69FB5E1F9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4598724-F945-C9BB-B1B5-02D299072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F741A99-A135-B922-A85A-874DF920A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06945E-E167-3ACA-DE32-008EE139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67E92A-63AD-9D5A-0886-AAC0967E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80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7EC3FE4-4403-3944-0803-D2BF03BA5B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6ECBB37-D740-42D1-7E6B-7528548D4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7B12A7-AE40-8596-0D93-4B9733C6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D4028F-97FC-B9C1-7927-37FFA8EB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F49B9B-46DD-8746-EC8A-DACB738B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379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2CE71B7-F2A1-FB86-79E6-E389AA47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D8B206E-FC87-92B7-2257-9A1DD4D46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8DE2B-9B84-B5DC-9275-89969D78C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9BBAA3-A5E2-4058-B928-875A2D513BCB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6EBFAA-9C81-B040-F37F-53E8D96CF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D8724C-F913-148A-D616-FED96755B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D4C510-D0E1-4EB2-9192-7228AA3C91C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87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eRgqJVALMQ&amp;t=7716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isafeldmanbarrett.com/wp-content/uploads/sites/4/2020/11/ScienceOfMakingEmotions.pdf" TargetMode="External"/><Relationship Id="rId4" Type="http://schemas.openxmlformats.org/officeDocument/2006/relationships/hyperlink" Target="https://academic.oup.com/scan/article/12/1/1/28237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BC82A4B4-238B-0FA9-CD36-5C010A43C93F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사람들의 문제">
            <a:extLst>
              <a:ext uri="{FF2B5EF4-FFF2-40B4-BE49-F238E27FC236}">
                <a16:creationId xmlns:a16="http://schemas.microsoft.com/office/drawing/2014/main" id="{9B8471CB-EE44-F352-957D-CE69EFAEF2A1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사람들의 문제</a:t>
            </a:r>
          </a:p>
        </p:txBody>
      </p:sp>
      <p:sp>
        <p:nvSpPr>
          <p:cNvPr id="4" name="TextBox 3" descr="신체예산과 감정">
            <a:extLst>
              <a:ext uri="{FF2B5EF4-FFF2-40B4-BE49-F238E27FC236}">
                <a16:creationId xmlns:a16="http://schemas.microsoft.com/office/drawing/2014/main" id="{134CFD6E-56F2-9AF9-ACD6-3DDC10108C9E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310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신체예산과 감정</a:t>
            </a:r>
          </a:p>
        </p:txBody>
      </p:sp>
      <p:sp>
        <p:nvSpPr>
          <p:cNvPr id="5" name="TextBox 4" descr="배럿의 관점으로 살펴보는 몸의 상태와 감정">
            <a:extLst>
              <a:ext uri="{FF2B5EF4-FFF2-40B4-BE49-F238E27FC236}">
                <a16:creationId xmlns:a16="http://schemas.microsoft.com/office/drawing/2014/main" id="{723FB158-D87A-F554-A67C-A26A62330CD8}"/>
              </a:ext>
            </a:extLst>
          </p:cNvPr>
          <p:cNvSpPr txBox="1"/>
          <p:nvPr/>
        </p:nvSpPr>
        <p:spPr>
          <a:xfrm>
            <a:off x="698500" y="21272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40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배럿의 관점으로 살펴보는 몸의 상태와 감정</a:t>
            </a:r>
          </a:p>
        </p:txBody>
      </p:sp>
      <p:sp>
        <p:nvSpPr>
          <p:cNvPr id="6" name="TextBox 5" descr="나를 너무 몰아붙일 필요 없는 이유">
            <a:extLst>
              <a:ext uri="{FF2B5EF4-FFF2-40B4-BE49-F238E27FC236}">
                <a16:creationId xmlns:a16="http://schemas.microsoft.com/office/drawing/2014/main" id="{B0F67EFC-4465-DB80-0DAC-0D5FB46F9806}"/>
              </a:ext>
            </a:extLst>
          </p:cNvPr>
          <p:cNvSpPr txBox="1"/>
          <p:nvPr/>
        </p:nvSpPr>
        <p:spPr>
          <a:xfrm>
            <a:off x="698500" y="28892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1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너무 몰아붙일 필요 없는 이유</a:t>
            </a:r>
          </a:p>
        </p:txBody>
      </p:sp>
      <p:sp>
        <p:nvSpPr>
          <p:cNvPr id="7" name="TextBox 6" descr="몸의 신호 → 상황의 해석 → 일상에서의 적용">
            <a:extLst>
              <a:ext uri="{FF2B5EF4-FFF2-40B4-BE49-F238E27FC236}">
                <a16:creationId xmlns:a16="http://schemas.microsoft.com/office/drawing/2014/main" id="{60F4439C-E831-9554-5D7C-70718C82BC27}"/>
              </a:ext>
            </a:extLst>
          </p:cNvPr>
          <p:cNvSpPr txBox="1"/>
          <p:nvPr/>
        </p:nvSpPr>
        <p:spPr>
          <a:xfrm>
            <a:off x="698500" y="35814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몸의 신호 → 상황의 해석 → 일상에서의 적용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F31CB12-25B2-8694-4C76-26DC58FD5E3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0" y="5168900"/>
            <a:ext cx="952500" cy="647700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C2FA7C0A-F4FB-02B3-0E51-F40ED992B6E2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AFFD46D-7839-98E1-E0E4-4B50B03D64F7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 descr="신체예산은 몸에 필요한 자원을 설명하는 비유입니다. 이 자료는 연구 참고용이며 개인의 상태를 진단하지 않습니다.">
            <a:extLst>
              <a:ext uri="{FF2B5EF4-FFF2-40B4-BE49-F238E27FC236}">
                <a16:creationId xmlns:a16="http://schemas.microsoft.com/office/drawing/2014/main" id="{269B0343-82E9-FCB1-4DA1-1423152BB18F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신체예산은 몸에 필요한 자원을 설명하는 비유입니다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자료는 연구 참고용이며 개인의 상태를 진단하지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TextBox 20" descr="BV / B17">
            <a:extLst>
              <a:ext uri="{FF2B5EF4-FFF2-40B4-BE49-F238E27FC236}">
                <a16:creationId xmlns:a16="http://schemas.microsoft.com/office/drawing/2014/main" id="{5A9BED28-7F18-4DDE-DCBF-DC2F72912F2D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 / B17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 descr="01 / 10">
            <a:extLst>
              <a:ext uri="{FF2B5EF4-FFF2-40B4-BE49-F238E27FC236}">
                <a16:creationId xmlns:a16="http://schemas.microsoft.com/office/drawing/2014/main" id="{07299EA4-BE1D-0156-0776-D3AB2F49D0CD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 descr="핵심 메시지 강조 · #FFBD59">
            <a:extLst>
              <a:ext uri="{FF2B5EF4-FFF2-40B4-BE49-F238E27FC236}">
                <a16:creationId xmlns:a16="http://schemas.microsoft.com/office/drawing/2014/main" id="{F7CC5CBE-FC22-430C-37DA-C7537F109B97}"/>
              </a:ext>
            </a:extLst>
          </p:cNvPr>
          <p:cNvSpPr/>
          <p:nvPr/>
        </p:nvSpPr>
        <p:spPr>
          <a:xfrm>
            <a:off x="698500" y="4413250"/>
            <a:ext cx="10572750" cy="6350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800" tIns="63500" rIns="177800" bIns="63500" rtlCol="0" anchor="ctr"/>
          <a:lstStyle/>
          <a:p>
            <a:pPr algn="ctr"/>
            <a:r>
              <a:rPr lang="ko-KR" altLang="en-US" sz="2800" b="1">
                <a:solidFill>
                  <a:srgbClr val="222222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감정은 몸의 문제다</a:t>
            </a:r>
            <a:r>
              <a:rPr lang="en-US" altLang="ko-KR" sz="2800" b="1">
                <a:solidFill>
                  <a:srgbClr val="222222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!</a:t>
            </a:r>
            <a:endParaRPr lang="ko-KR" altLang="en-US" sz="2800" b="1">
              <a:solidFill>
                <a:srgbClr val="222222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774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8935BA98-218E-485D-334C-8A96CD758D91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5D21585E-D989-0D22-DEF6-B0AD8CE2A9D8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리사 펠드만 배럿의 설명">
            <a:extLst>
              <a:ext uri="{FF2B5EF4-FFF2-40B4-BE49-F238E27FC236}">
                <a16:creationId xmlns:a16="http://schemas.microsoft.com/office/drawing/2014/main" id="{BC681595-57A5-17E6-BF63-6DA8E09FCF29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리사 펠드만 배럿의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2300EB3-FE4A-2A48-17C8-D27668C7F4C5}"/>
              </a:ext>
            </a:extLst>
          </p:cNvPr>
          <p:cNvSpPr/>
          <p:nvPr/>
        </p:nvSpPr>
        <p:spPr>
          <a:xfrm>
            <a:off x="698500" y="2063750"/>
            <a:ext cx="2730500" cy="311150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Lisa Feldman Barrett">
            <a:extLst>
              <a:ext uri="{FF2B5EF4-FFF2-40B4-BE49-F238E27FC236}">
                <a16:creationId xmlns:a16="http://schemas.microsoft.com/office/drawing/2014/main" id="{5BC9CA96-C4E0-FEEC-B8E6-88C01CE1843A}"/>
              </a:ext>
            </a:extLst>
          </p:cNvPr>
          <p:cNvSpPr txBox="1"/>
          <p:nvPr/>
        </p:nvSpPr>
        <p:spPr>
          <a:xfrm>
            <a:off x="698500" y="4381500"/>
            <a:ext cx="2730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60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Lisa Feldman Barrett</a:t>
            </a:r>
            <a:endParaRPr lang="ko-KR" altLang="en-US" sz="160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Northeastern University · 심리학 교수">
            <a:extLst>
              <a:ext uri="{FF2B5EF4-FFF2-40B4-BE49-F238E27FC236}">
                <a16:creationId xmlns:a16="http://schemas.microsoft.com/office/drawing/2014/main" id="{FE0F12C4-8BD8-8F7D-12CE-8F71FDE5CBF5}"/>
              </a:ext>
            </a:extLst>
          </p:cNvPr>
          <p:cNvSpPr txBox="1"/>
          <p:nvPr/>
        </p:nvSpPr>
        <p:spPr>
          <a:xfrm>
            <a:off x="4000500" y="2127250"/>
            <a:ext cx="7429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Northeastern University · </a:t>
            </a:r>
            <a:r>
              <a:rPr lang="ko-KR" altLang="en-US" sz="17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심리학 교수</a:t>
            </a:r>
          </a:p>
        </p:txBody>
      </p:sp>
      <p:sp>
        <p:nvSpPr>
          <p:cNvPr id="10" name="TextBox 9" descr="감정은 몸의 신호만으로 정해지지 않는다">
            <a:extLst>
              <a:ext uri="{FF2B5EF4-FFF2-40B4-BE49-F238E27FC236}">
                <a16:creationId xmlns:a16="http://schemas.microsoft.com/office/drawing/2014/main" id="{C643BEBC-C9DB-E91B-3F82-78D74B9A9B20}"/>
              </a:ext>
            </a:extLst>
          </p:cNvPr>
          <p:cNvSpPr txBox="1"/>
          <p:nvPr/>
        </p:nvSpPr>
        <p:spPr>
          <a:xfrm>
            <a:off x="4000500" y="2838450"/>
            <a:ext cx="736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2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감정은 몸의 신호만으로 정해지지 않는다</a:t>
            </a:r>
          </a:p>
        </p:txBody>
      </p:sp>
      <p:sp>
        <p:nvSpPr>
          <p:cNvPr id="11" name="TextBox 10" descr="뇌는 몸의 상태, 과거 경험, 현재 상황을 함께 사용해&#10;지금의 경험에 의미를 붙인다는 관점입니다.">
            <a:extLst>
              <a:ext uri="{FF2B5EF4-FFF2-40B4-BE49-F238E27FC236}">
                <a16:creationId xmlns:a16="http://schemas.microsoft.com/office/drawing/2014/main" id="{0C26C248-300B-159F-966A-E89B9ECF11FF}"/>
              </a:ext>
            </a:extLst>
          </p:cNvPr>
          <p:cNvSpPr txBox="1"/>
          <p:nvPr/>
        </p:nvSpPr>
        <p:spPr>
          <a:xfrm>
            <a:off x="4000500" y="3968750"/>
            <a:ext cx="736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뇌는 몸의 상태</a:t>
            </a:r>
            <a:r>
              <a:rPr lang="en-US" altLang="ko-KR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과거 경험</a:t>
            </a:r>
            <a:r>
              <a:rPr lang="en-US" altLang="ko-KR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현재 상황을 함께 사용해
지금의 경험에 의미를 붙인다는 관점입니다</a:t>
            </a:r>
            <a:r>
              <a:rPr lang="en-US" altLang="ko-KR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EA5A777-499B-B32A-F170-E4477ED7B4ED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A8E7FA4-5A6D-3378-B557-B3663F0DCB48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 descr="이 자료의 설명은 배럿의 구성된 감정 이론을 요약한 것입니다. 학계의 모든 관점을 대표하는 단일 결론은 아닙니다.">
            <a:extLst>
              <a:ext uri="{FF2B5EF4-FFF2-40B4-BE49-F238E27FC236}">
                <a16:creationId xmlns:a16="http://schemas.microsoft.com/office/drawing/2014/main" id="{3E0582B8-26DE-B13B-B4F3-9471E13EB78A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자료의 설명은 배럿의 구성된 감정 이론을 요약한 것입니다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학계의 모든 관점을 대표하는 단일 결론은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 descr="BP / B17 / BV">
            <a:extLst>
              <a:ext uri="{FF2B5EF4-FFF2-40B4-BE49-F238E27FC236}">
                <a16:creationId xmlns:a16="http://schemas.microsoft.com/office/drawing/2014/main" id="{9493AFF7-D39C-6ABA-EDA3-4F27012BD865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BP / B17 / BV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 descr="02 / 10">
            <a:extLst>
              <a:ext uri="{FF2B5EF4-FFF2-40B4-BE49-F238E27FC236}">
                <a16:creationId xmlns:a16="http://schemas.microsoft.com/office/drawing/2014/main" id="{A5C799B8-A9B9-4E62-EBFC-CB289A946699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 descr="BARRETT · user-approved original AI illustration, not an official photograph">
            <a:extLst>
              <a:ext uri="{FF2B5EF4-FFF2-40B4-BE49-F238E27FC236}">
                <a16:creationId xmlns:a16="http://schemas.microsoft.com/office/drawing/2014/main" id="{9F2B4052-836F-4CE6-0190-52097FBC6AF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917" y="2286000"/>
            <a:ext cx="1227667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8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1B7DEBA6-8A0C-468D-8A39-6AB148E69A38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22294110-7EE2-EBD1-4D11-D590A5EFF412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두근거림에 의미가 붙는 과정">
            <a:extLst>
              <a:ext uri="{FF2B5EF4-FFF2-40B4-BE49-F238E27FC236}">
                <a16:creationId xmlns:a16="http://schemas.microsoft.com/office/drawing/2014/main" id="{6135FA4A-59B8-F7A1-883A-B048F06DE1F2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두근거림에 의미가 붙는 과정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F636D75-81C7-390C-90BE-C3876B807483}"/>
              </a:ext>
            </a:extLst>
          </p:cNvPr>
          <p:cNvSpPr/>
          <p:nvPr/>
        </p:nvSpPr>
        <p:spPr>
          <a:xfrm>
            <a:off x="6985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96450BC0-7B6A-56F7-1FAD-76775E95EC27}"/>
              </a:ext>
            </a:extLst>
          </p:cNvPr>
          <p:cNvSpPr/>
          <p:nvPr/>
        </p:nvSpPr>
        <p:spPr>
          <a:xfrm>
            <a:off x="977900" y="2457450"/>
            <a:ext cx="254000" cy="2540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3536E5-676D-B5A7-A520-8CB0FC596FC1}"/>
              </a:ext>
            </a:extLst>
          </p:cNvPr>
          <p:cNvSpPr/>
          <p:nvPr/>
        </p:nvSpPr>
        <p:spPr>
          <a:xfrm>
            <a:off x="927100" y="2762250"/>
            <a:ext cx="355600" cy="215900"/>
          </a:xfrm>
          <a:prstGeom prst="rect">
            <a:avLst/>
          </a:prstGeom>
          <a:solidFill>
            <a:srgbClr val="20202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몸의 신호">
            <a:extLst>
              <a:ext uri="{FF2B5EF4-FFF2-40B4-BE49-F238E27FC236}">
                <a16:creationId xmlns:a16="http://schemas.microsoft.com/office/drawing/2014/main" id="{97C794A9-C320-75E1-31B2-C7125F6629C5}"/>
              </a:ext>
            </a:extLst>
          </p:cNvPr>
          <p:cNvSpPr txBox="1"/>
          <p:nvPr/>
        </p:nvSpPr>
        <p:spPr>
          <a:xfrm>
            <a:off x="14732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몸의 신호</a:t>
            </a:r>
          </a:p>
        </p:txBody>
      </p:sp>
      <p:sp>
        <p:nvSpPr>
          <p:cNvPr id="9" name="TextBox 8" descr="심장이 빠르게 뛴다&#10;몸 안의 변화를 감지">
            <a:extLst>
              <a:ext uri="{FF2B5EF4-FFF2-40B4-BE49-F238E27FC236}">
                <a16:creationId xmlns:a16="http://schemas.microsoft.com/office/drawing/2014/main" id="{C80DB372-862E-BB3E-66B0-28A15A502800}"/>
              </a:ext>
            </a:extLst>
          </p:cNvPr>
          <p:cNvSpPr txBox="1"/>
          <p:nvPr/>
        </p:nvSpPr>
        <p:spPr>
          <a:xfrm>
            <a:off x="8763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심장이 빠르게 뛴다
몸 안의 변화를 감지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E6787F2-460E-9A3E-286D-0BE76FF8D504}"/>
              </a:ext>
            </a:extLst>
          </p:cNvPr>
          <p:cNvCxnSpPr/>
          <p:nvPr/>
        </p:nvCxnSpPr>
        <p:spPr>
          <a:xfrm>
            <a:off x="409575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9210A34-E4C3-9748-360A-2B07786F0828}"/>
              </a:ext>
            </a:extLst>
          </p:cNvPr>
          <p:cNvSpPr/>
          <p:nvPr/>
        </p:nvSpPr>
        <p:spPr>
          <a:xfrm>
            <a:off x="434975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60AA3E9-FD3B-7FC6-7143-E6E4B681D073}"/>
              </a:ext>
            </a:extLst>
          </p:cNvPr>
          <p:cNvSpPr/>
          <p:nvPr/>
        </p:nvSpPr>
        <p:spPr>
          <a:xfrm>
            <a:off x="4552950" y="2508250"/>
            <a:ext cx="419100" cy="4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DD2375D3-A776-3E2A-34AC-A7848936B5C4}"/>
              </a:ext>
            </a:extLst>
          </p:cNvPr>
          <p:cNvCxnSpPr/>
          <p:nvPr/>
        </p:nvCxnSpPr>
        <p:spPr>
          <a:xfrm>
            <a:off x="4629150" y="26225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7F25A5F8-BCA4-8768-B819-3B42C98BF197}"/>
              </a:ext>
            </a:extLst>
          </p:cNvPr>
          <p:cNvCxnSpPr/>
          <p:nvPr/>
        </p:nvCxnSpPr>
        <p:spPr>
          <a:xfrm>
            <a:off x="4629150" y="27368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9F06CE8-347C-8D6F-B268-01EB224991B6}"/>
              </a:ext>
            </a:extLst>
          </p:cNvPr>
          <p:cNvCxnSpPr/>
          <p:nvPr/>
        </p:nvCxnSpPr>
        <p:spPr>
          <a:xfrm>
            <a:off x="4629150" y="28511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경험과 상황">
            <a:extLst>
              <a:ext uri="{FF2B5EF4-FFF2-40B4-BE49-F238E27FC236}">
                <a16:creationId xmlns:a16="http://schemas.microsoft.com/office/drawing/2014/main" id="{9A66DE72-854B-5F49-7951-B20F2DF3E9B0}"/>
              </a:ext>
            </a:extLst>
          </p:cNvPr>
          <p:cNvSpPr txBox="1"/>
          <p:nvPr/>
        </p:nvSpPr>
        <p:spPr>
          <a:xfrm>
            <a:off x="512445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경험과 상황</a:t>
            </a:r>
          </a:p>
        </p:txBody>
      </p:sp>
      <p:sp>
        <p:nvSpPr>
          <p:cNvPr id="17" name="TextBox 16" descr="중요한 회의를 앞둠&#10;과거 경험을 함께 사용">
            <a:extLst>
              <a:ext uri="{FF2B5EF4-FFF2-40B4-BE49-F238E27FC236}">
                <a16:creationId xmlns:a16="http://schemas.microsoft.com/office/drawing/2014/main" id="{06550AFA-BD6E-0CEB-6E34-AD9CD1957E05}"/>
              </a:ext>
            </a:extLst>
          </p:cNvPr>
          <p:cNvSpPr txBox="1"/>
          <p:nvPr/>
        </p:nvSpPr>
        <p:spPr>
          <a:xfrm>
            <a:off x="452755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중요한 회의를 앞둠
과거 경험을 함께 사용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5817507-B946-9051-A59B-63F4851D47F7}"/>
              </a:ext>
            </a:extLst>
          </p:cNvPr>
          <p:cNvCxnSpPr/>
          <p:nvPr/>
        </p:nvCxnSpPr>
        <p:spPr>
          <a:xfrm>
            <a:off x="774700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FE8AD18-11E6-B468-11BD-6BEA70251992}"/>
              </a:ext>
            </a:extLst>
          </p:cNvPr>
          <p:cNvSpPr/>
          <p:nvPr/>
        </p:nvSpPr>
        <p:spPr>
          <a:xfrm>
            <a:off x="80010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1A2249D3-8C8B-7036-683A-7D08CD7CA646}"/>
              </a:ext>
            </a:extLst>
          </p:cNvPr>
          <p:cNvSpPr/>
          <p:nvPr/>
        </p:nvSpPr>
        <p:spPr>
          <a:xfrm>
            <a:off x="81534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B5C76405-0505-8F98-ACF2-2679C3497764}"/>
              </a:ext>
            </a:extLst>
          </p:cNvPr>
          <p:cNvSpPr/>
          <p:nvPr/>
        </p:nvSpPr>
        <p:spPr>
          <a:xfrm>
            <a:off x="84836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E2D48E92-CF92-7F8C-F97F-DEA7D461C8FC}"/>
              </a:ext>
            </a:extLst>
          </p:cNvPr>
          <p:cNvCxnSpPr/>
          <p:nvPr/>
        </p:nvCxnSpPr>
        <p:spPr>
          <a:xfrm>
            <a:off x="8382000" y="2711450"/>
            <a:ext cx="1016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 descr="지금의 감정">
            <a:extLst>
              <a:ext uri="{FF2B5EF4-FFF2-40B4-BE49-F238E27FC236}">
                <a16:creationId xmlns:a16="http://schemas.microsoft.com/office/drawing/2014/main" id="{CFA80F3E-7507-A7FE-6CEB-0EF74729B553}"/>
              </a:ext>
            </a:extLst>
          </p:cNvPr>
          <p:cNvSpPr txBox="1"/>
          <p:nvPr/>
        </p:nvSpPr>
        <p:spPr>
          <a:xfrm>
            <a:off x="87757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지금의 감정</a:t>
            </a:r>
          </a:p>
        </p:txBody>
      </p:sp>
      <p:sp>
        <p:nvSpPr>
          <p:cNvPr id="24" name="TextBox 23" descr="긴장으로 경험한다&#10;행동을 준비한다">
            <a:extLst>
              <a:ext uri="{FF2B5EF4-FFF2-40B4-BE49-F238E27FC236}">
                <a16:creationId xmlns:a16="http://schemas.microsoft.com/office/drawing/2014/main" id="{D0E00D9B-62F0-F5B2-93A8-996307606D8F}"/>
              </a:ext>
            </a:extLst>
          </p:cNvPr>
          <p:cNvSpPr txBox="1"/>
          <p:nvPr/>
        </p:nvSpPr>
        <p:spPr>
          <a:xfrm>
            <a:off x="81788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긴장으로 경험한다
행동을 준비한다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05C80182-1CE5-929B-6CC6-5DE8998D0C5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00" y="5327650"/>
            <a:ext cx="184150" cy="5461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B16BE36E-2F01-F24A-E429-F46F377BFF4E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8ABE098F-391D-C6F5-86BA-3D305F9861ED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 descr="독자의 이해를 위한 개념도입니다. 배럿의 이론에서는 몸의 신호와 상황의 해석이 함께 감정 경험을 구성합니다.">
            <a:extLst>
              <a:ext uri="{FF2B5EF4-FFF2-40B4-BE49-F238E27FC236}">
                <a16:creationId xmlns:a16="http://schemas.microsoft.com/office/drawing/2014/main" id="{8A1BF0C3-F3D1-EDE5-C603-F1E2B64BCB83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독자의 이해를 위한 개념도입니다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배럿의 이론에서는 몸의 신호와 상황의 해석이 함께 감정 경험을 구성합니다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 descr="B17 / BV">
            <a:extLst>
              <a:ext uri="{FF2B5EF4-FFF2-40B4-BE49-F238E27FC236}">
                <a16:creationId xmlns:a16="http://schemas.microsoft.com/office/drawing/2014/main" id="{93A0FCA7-A723-C621-961C-30208271155B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B17 / BV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TextBox 30" descr="03 / 10">
            <a:extLst>
              <a:ext uri="{FF2B5EF4-FFF2-40B4-BE49-F238E27FC236}">
                <a16:creationId xmlns:a16="http://schemas.microsoft.com/office/drawing/2014/main" id="{CA0554A3-99B6-E514-61D9-C1ECF444D9C5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2845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6BED50FD-2C6B-8BBC-1464-79C5BCF19940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DD7C350D-EDD9-0E73-47E3-2C891BD4DA6A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같은 몸의 신호, 다른 감정">
            <a:extLst>
              <a:ext uri="{FF2B5EF4-FFF2-40B4-BE49-F238E27FC236}">
                <a16:creationId xmlns:a16="http://schemas.microsoft.com/office/drawing/2014/main" id="{847A1235-A90A-331C-0091-E6CCF6811209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몸의 신호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감정</a:t>
            </a:r>
          </a:p>
        </p:txBody>
      </p:sp>
      <p:graphicFrame>
        <p:nvGraphicFramePr>
          <p:cNvPr id="5" name="표 4" descr="[[&quot;몸의 신호&quot;, &quot;지금의 상황&quot;, &quot;붙일 수 있는 의미&quot;], [&quot;심장이 빠르게 뛴다&quot;, &quot;발표 순서를 기다린다&quot;, &quot;긴장 · 준비가 필요함&quot;], [&quot;심장이 빠르게 뛴다&quot;, &quot;반가운 사람을 만난다&quot;, &quot;설렘 · 기대감&quot;], [&quot;심장이 빠르게 뛴다&quot;, &quot;계단을 올라왔다&quot;, &quot;몸을 많이 움직였음&quot;]]">
            <a:extLst>
              <a:ext uri="{FF2B5EF4-FFF2-40B4-BE49-F238E27FC236}">
                <a16:creationId xmlns:a16="http://schemas.microsoft.com/office/drawing/2014/main" id="{317C923C-1B98-A350-E575-20D434ED6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603259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1822176532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3779150601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3012146004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몸의 신호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지금의 상황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붙일 수 있는 의미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57809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심장이 빠르게 뛴다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발표 순서를 기다린다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긴장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준비가 필요함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11392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심장이 빠르게 뛴다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반가운 사람을 만난다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설렘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기대감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750851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심장이 빠르게 뛴다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계단을 올라왔다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몸을 많이 움직였음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252878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6E5619FD-129E-CFBF-9632-6C62D89E2DA3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F26DA32-9C77-9135-872F-959C63D87A15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배럿의 설명을 일상 장면으로 옮긴 예시입니다. 하나의 몸 신호만으로 감정이나 원인을 확정하지 않습니다.">
            <a:extLst>
              <a:ext uri="{FF2B5EF4-FFF2-40B4-BE49-F238E27FC236}">
                <a16:creationId xmlns:a16="http://schemas.microsoft.com/office/drawing/2014/main" id="{10B4368C-6AD5-C197-219D-D6F57337346E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배럿의 설명을 일상 장면으로 옮긴 예시입니다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하나의 몸 신호만으로 감정이나 원인을 확정하지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B17 / BV">
            <a:extLst>
              <a:ext uri="{FF2B5EF4-FFF2-40B4-BE49-F238E27FC236}">
                <a16:creationId xmlns:a16="http://schemas.microsoft.com/office/drawing/2014/main" id="{3E37A490-5288-7662-64AB-4C74662E6714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B17 / BV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04 / 10">
            <a:extLst>
              <a:ext uri="{FF2B5EF4-FFF2-40B4-BE49-F238E27FC236}">
                <a16:creationId xmlns:a16="http://schemas.microsoft.com/office/drawing/2014/main" id="{48EC680F-07EF-2FDE-FFEB-21526B67CD2F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5733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974CCCD5-095E-6479-F4C7-88B0129F1F66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연구내용">
            <a:extLst>
              <a:ext uri="{FF2B5EF4-FFF2-40B4-BE49-F238E27FC236}">
                <a16:creationId xmlns:a16="http://schemas.microsoft.com/office/drawing/2014/main" id="{4EC7E429-39C4-6346-CD79-F7ECF53D10A5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연구내용</a:t>
            </a:r>
          </a:p>
        </p:txBody>
      </p:sp>
      <p:sp>
        <p:nvSpPr>
          <p:cNvPr id="4" name="TextBox 3" descr="신체예산: 생활비에 빗대어 보기">
            <a:extLst>
              <a:ext uri="{FF2B5EF4-FFF2-40B4-BE49-F238E27FC236}">
                <a16:creationId xmlns:a16="http://schemas.microsoft.com/office/drawing/2014/main" id="{C5829F8C-4CD7-12F8-844D-7B72EE0D44D0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신체예산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생활비에 빗대어 보기</a:t>
            </a:r>
          </a:p>
        </p:txBody>
      </p:sp>
      <p:graphicFrame>
        <p:nvGraphicFramePr>
          <p:cNvPr id="5" name="표 4" descr="[[&quot;가계 예산의 비유&quot;, &quot;몸에서 생각할 것&quot;, &quot;일상 장면&quot;], [&quot;지출&quot;, &quot;활동에 필요한 자원을 사용&quot;, &quot;일 · 이동 · 여러 일을 동시에 처리&quot;], [&quot;보충&quot;, &quot;몸이 쓸 자원을 마련&quot;, &quot;수면 · 식사 · 회복할 시간&quot;], [&quot;부담을 나누기&quot;, &quot;같은 일을 덜 버겁게 수행&quot;, &quot;믿을 수 있는 사람의 도움&quot;]]">
            <a:extLst>
              <a:ext uri="{FF2B5EF4-FFF2-40B4-BE49-F238E27FC236}">
                <a16:creationId xmlns:a16="http://schemas.microsoft.com/office/drawing/2014/main" id="{F99F40A6-35E9-7EB1-F4BB-F619EF6F7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958715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4149812315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1073198404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381805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가계 예산의 비유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몸에서 생각할 것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일상 장면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378826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지출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활동에 필요한 자원을 사용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이동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여러 일을 동시에 처리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6252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보충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몸이 쓸 자원을 마련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수면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식사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회복할 시간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97063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부담을 나누기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같은 일을 덜 버겁게 수행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믿을 수 있는 사람의 도움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797144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E262C1F8-0DA0-1FEB-A914-4A1E37328CFF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C58D3E8-9494-59DF-2479-B969534E1D7B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배럿은 돈 대신 몸의 자원을 예산에 비유합니다. 활동별 비용을 같은 단위로 더하는 실제 계산표는 아닙니다.">
            <a:extLst>
              <a:ext uri="{FF2B5EF4-FFF2-40B4-BE49-F238E27FC236}">
                <a16:creationId xmlns:a16="http://schemas.microsoft.com/office/drawing/2014/main" id="{CE517A76-0724-0694-EDC9-C0068888D30A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배럿은 돈 대신 몸의 자원을 예산에 비유합니다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활동별 비용을 같은 단위로 더하는 실제 계산표는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BV">
            <a:extLst>
              <a:ext uri="{FF2B5EF4-FFF2-40B4-BE49-F238E27FC236}">
                <a16:creationId xmlns:a16="http://schemas.microsoft.com/office/drawing/2014/main" id="{EAE756EC-69B6-8FCA-E529-445CF956D77E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05 / 10">
            <a:extLst>
              <a:ext uri="{FF2B5EF4-FFF2-40B4-BE49-F238E27FC236}">
                <a16:creationId xmlns:a16="http://schemas.microsoft.com/office/drawing/2014/main" id="{47D4EEEF-3A55-0E16-9BE3-C7742C779020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05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1677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C64B83DF-CC7E-243C-B998-5ADA1AD92AA4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결론">
            <a:extLst>
              <a:ext uri="{FF2B5EF4-FFF2-40B4-BE49-F238E27FC236}">
                <a16:creationId xmlns:a16="http://schemas.microsoft.com/office/drawing/2014/main" id="{A9A066B6-A53A-E20F-F4A6-B35E69F7307B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결론</a:t>
            </a:r>
          </a:p>
        </p:txBody>
      </p:sp>
      <p:sp>
        <p:nvSpPr>
          <p:cNvPr id="4" name="TextBox 3" descr="생각·몸·환경을 함께 살피기">
            <a:extLst>
              <a:ext uri="{FF2B5EF4-FFF2-40B4-BE49-F238E27FC236}">
                <a16:creationId xmlns:a16="http://schemas.microsoft.com/office/drawing/2014/main" id="{72C4EDD9-BC86-D711-8EB0-8B72497EC81B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생각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환경을 함께 살피기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80C791F-E087-A30F-F294-F629914348E5}"/>
              </a:ext>
            </a:extLst>
          </p:cNvPr>
          <p:cNvSpPr/>
          <p:nvPr/>
        </p:nvSpPr>
        <p:spPr>
          <a:xfrm>
            <a:off x="6985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D00999E5-3CA4-5C1B-7ABA-E2F29531A7EA}"/>
              </a:ext>
            </a:extLst>
          </p:cNvPr>
          <p:cNvSpPr/>
          <p:nvPr/>
        </p:nvSpPr>
        <p:spPr>
          <a:xfrm>
            <a:off x="977900" y="2457450"/>
            <a:ext cx="254000" cy="2540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E16C529-AB74-373B-C46B-77B6921F535F}"/>
              </a:ext>
            </a:extLst>
          </p:cNvPr>
          <p:cNvSpPr/>
          <p:nvPr/>
        </p:nvSpPr>
        <p:spPr>
          <a:xfrm>
            <a:off x="927100" y="2762250"/>
            <a:ext cx="355600" cy="215900"/>
          </a:xfrm>
          <a:prstGeom prst="rect">
            <a:avLst/>
          </a:prstGeom>
          <a:solidFill>
            <a:srgbClr val="20202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생각">
            <a:extLst>
              <a:ext uri="{FF2B5EF4-FFF2-40B4-BE49-F238E27FC236}">
                <a16:creationId xmlns:a16="http://schemas.microsoft.com/office/drawing/2014/main" id="{F15B4DD1-B15D-EDAC-8802-15EF29D35D1D}"/>
              </a:ext>
            </a:extLst>
          </p:cNvPr>
          <p:cNvSpPr txBox="1"/>
          <p:nvPr/>
        </p:nvSpPr>
        <p:spPr>
          <a:xfrm>
            <a:off x="14732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생각</a:t>
            </a:r>
          </a:p>
        </p:txBody>
      </p:sp>
      <p:sp>
        <p:nvSpPr>
          <p:cNvPr id="9" name="TextBox 8" descr="지금의 상황에&#10;어떤 의미를 붙였나">
            <a:extLst>
              <a:ext uri="{FF2B5EF4-FFF2-40B4-BE49-F238E27FC236}">
                <a16:creationId xmlns:a16="http://schemas.microsoft.com/office/drawing/2014/main" id="{3A5DB540-351C-C528-E658-3DFB73F82CCE}"/>
              </a:ext>
            </a:extLst>
          </p:cNvPr>
          <p:cNvSpPr txBox="1"/>
          <p:nvPr/>
        </p:nvSpPr>
        <p:spPr>
          <a:xfrm>
            <a:off x="8763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지금의 상황에
어떤 의미를 붙였나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3BB026D-316B-6DC6-524A-01124C0707CD}"/>
              </a:ext>
            </a:extLst>
          </p:cNvPr>
          <p:cNvSpPr/>
          <p:nvPr/>
        </p:nvSpPr>
        <p:spPr>
          <a:xfrm>
            <a:off x="434975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48542B6-7233-CCDA-90DA-739C36DCE4EF}"/>
              </a:ext>
            </a:extLst>
          </p:cNvPr>
          <p:cNvSpPr/>
          <p:nvPr/>
        </p:nvSpPr>
        <p:spPr>
          <a:xfrm>
            <a:off x="4552950" y="2508250"/>
            <a:ext cx="419100" cy="4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40525A88-63D3-B02D-032E-FB4431D10F17}"/>
              </a:ext>
            </a:extLst>
          </p:cNvPr>
          <p:cNvCxnSpPr/>
          <p:nvPr/>
        </p:nvCxnSpPr>
        <p:spPr>
          <a:xfrm>
            <a:off x="4629150" y="26225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5C3FC2F-E2C6-F809-4CCF-D75F857EC8AB}"/>
              </a:ext>
            </a:extLst>
          </p:cNvPr>
          <p:cNvCxnSpPr/>
          <p:nvPr/>
        </p:nvCxnSpPr>
        <p:spPr>
          <a:xfrm>
            <a:off x="4629150" y="27368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2957DC6E-A72B-D24A-C8F2-1F0B06CE28E2}"/>
              </a:ext>
            </a:extLst>
          </p:cNvPr>
          <p:cNvCxnSpPr/>
          <p:nvPr/>
        </p:nvCxnSpPr>
        <p:spPr>
          <a:xfrm>
            <a:off x="4629150" y="28511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 descr="몸">
            <a:extLst>
              <a:ext uri="{FF2B5EF4-FFF2-40B4-BE49-F238E27FC236}">
                <a16:creationId xmlns:a16="http://schemas.microsoft.com/office/drawing/2014/main" id="{2DF46AB6-6FEA-5DBC-55CB-66D80DA741CC}"/>
              </a:ext>
            </a:extLst>
          </p:cNvPr>
          <p:cNvSpPr txBox="1"/>
          <p:nvPr/>
        </p:nvSpPr>
        <p:spPr>
          <a:xfrm>
            <a:off x="512445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</a:t>
            </a:r>
          </a:p>
        </p:txBody>
      </p:sp>
      <p:sp>
        <p:nvSpPr>
          <p:cNvPr id="16" name="TextBox 15" descr="잠 · 식사 · 긴장 상태는&#10;어떤가">
            <a:extLst>
              <a:ext uri="{FF2B5EF4-FFF2-40B4-BE49-F238E27FC236}">
                <a16:creationId xmlns:a16="http://schemas.microsoft.com/office/drawing/2014/main" id="{2BAF7119-F972-E161-D1D9-19D228D254D6}"/>
              </a:ext>
            </a:extLst>
          </p:cNvPr>
          <p:cNvSpPr txBox="1"/>
          <p:nvPr/>
        </p:nvSpPr>
        <p:spPr>
          <a:xfrm>
            <a:off x="452755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식사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긴장 상태는
어떤가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D25608F-EDCC-A313-36D3-6D40498AA00B}"/>
              </a:ext>
            </a:extLst>
          </p:cNvPr>
          <p:cNvSpPr/>
          <p:nvPr/>
        </p:nvSpPr>
        <p:spPr>
          <a:xfrm>
            <a:off x="80010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CB41F71-D6BD-D5BE-69C1-5C5D8D49B2D8}"/>
              </a:ext>
            </a:extLst>
          </p:cNvPr>
          <p:cNvSpPr/>
          <p:nvPr/>
        </p:nvSpPr>
        <p:spPr>
          <a:xfrm>
            <a:off x="81534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34F2D3C2-AF9A-44EA-9BCC-49DC07F8F053}"/>
              </a:ext>
            </a:extLst>
          </p:cNvPr>
          <p:cNvSpPr/>
          <p:nvPr/>
        </p:nvSpPr>
        <p:spPr>
          <a:xfrm>
            <a:off x="84836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6606F5C-97A2-2073-BDBD-E9DD7D1DA4FB}"/>
              </a:ext>
            </a:extLst>
          </p:cNvPr>
          <p:cNvCxnSpPr/>
          <p:nvPr/>
        </p:nvCxnSpPr>
        <p:spPr>
          <a:xfrm>
            <a:off x="8382000" y="2711450"/>
            <a:ext cx="1016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 descr="환경">
            <a:extLst>
              <a:ext uri="{FF2B5EF4-FFF2-40B4-BE49-F238E27FC236}">
                <a16:creationId xmlns:a16="http://schemas.microsoft.com/office/drawing/2014/main" id="{BCAC2D68-A669-B3D0-E725-219AAE61FD53}"/>
              </a:ext>
            </a:extLst>
          </p:cNvPr>
          <p:cNvSpPr txBox="1"/>
          <p:nvPr/>
        </p:nvSpPr>
        <p:spPr>
          <a:xfrm>
            <a:off x="87757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</a:t>
            </a:r>
          </a:p>
        </p:txBody>
      </p:sp>
      <p:sp>
        <p:nvSpPr>
          <p:cNvPr id="22" name="TextBox 21" descr="마감 · 업무량 · 관계를&#10;조정할 수 있나">
            <a:extLst>
              <a:ext uri="{FF2B5EF4-FFF2-40B4-BE49-F238E27FC236}">
                <a16:creationId xmlns:a16="http://schemas.microsoft.com/office/drawing/2014/main" id="{509E8230-C156-EC54-3478-3D14EBAE55F1}"/>
              </a:ext>
            </a:extLst>
          </p:cNvPr>
          <p:cNvSpPr txBox="1"/>
          <p:nvPr/>
        </p:nvSpPr>
        <p:spPr>
          <a:xfrm>
            <a:off x="81788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마감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업무량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관계를
조정할 수 있나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B5FCDD3-7FC4-8354-F7D5-504CE2AB9641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9761FE5-8A94-AE52-8126-B9E19B1EB1A7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 descr="감정을 생각만의 문제로 보지 않는다는 뜻입니다. 생각은 소용없다는 뜻이나 모든 불편함이 편도체 하나에서 생긴다는 뜻은 아닙니다.">
            <a:extLst>
              <a:ext uri="{FF2B5EF4-FFF2-40B4-BE49-F238E27FC236}">
                <a16:creationId xmlns:a16="http://schemas.microsoft.com/office/drawing/2014/main" id="{5FA72580-44A1-6692-E315-9B884E386756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감정을 생각만의 문제로 보지 않는다는 뜻입니다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생각은 소용없다는 뜻이나 모든 불편함이 편도체 하나에서 생긴다는 뜻은 아닙니다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TextBox 26" descr="BV / B17">
            <a:extLst>
              <a:ext uri="{FF2B5EF4-FFF2-40B4-BE49-F238E27FC236}">
                <a16:creationId xmlns:a16="http://schemas.microsoft.com/office/drawing/2014/main" id="{D4D79244-5E60-488C-3F9C-F983D9DF9082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 / B17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TextBox 27" descr="06 / 10">
            <a:extLst>
              <a:ext uri="{FF2B5EF4-FFF2-40B4-BE49-F238E27FC236}">
                <a16:creationId xmlns:a16="http://schemas.microsoft.com/office/drawing/2014/main" id="{4867A232-ED26-8DA3-CCD5-1A3B2DDBDE1B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06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624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F5BFE67C-A331-AC24-88A7-733960D0F214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사람들의 문제">
            <a:extLst>
              <a:ext uri="{FF2B5EF4-FFF2-40B4-BE49-F238E27FC236}">
                <a16:creationId xmlns:a16="http://schemas.microsoft.com/office/drawing/2014/main" id="{12FBFEA6-7201-81D5-15D8-19AB2C452AE5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사람들의 문제</a:t>
            </a:r>
          </a:p>
        </p:txBody>
      </p:sp>
      <p:sp>
        <p:nvSpPr>
          <p:cNvPr id="4" name="TextBox 3" descr="직장과 전환기에 겪는 문제">
            <a:extLst>
              <a:ext uri="{FF2B5EF4-FFF2-40B4-BE49-F238E27FC236}">
                <a16:creationId xmlns:a16="http://schemas.microsoft.com/office/drawing/2014/main" id="{6CED3659-1109-CAC3-4B01-70CA9E86E638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직장과 전환기에 겪는 문제</a:t>
            </a:r>
          </a:p>
        </p:txBody>
      </p:sp>
      <p:graphicFrame>
        <p:nvGraphicFramePr>
          <p:cNvPr id="5" name="표 4" descr="[[&quot;사람들의 문제&quot;, &quot;먼저 살펴볼 것&quot;, &quot;바꿔 볼 조건&quot;], [&quot;직장인\n마감·관계 부담&quot;, &quot;몸의 긴장 + 실제 업무량&quot;, &quot;우선순위 · 마감 · 도움 요청&quot;], [&quot;퇴사·전환기\n앞날에 대한 불안&quot;, &quot;몸의 느낌 + 실패라는 해석&quot;, &quot;확인된 사실과 예상을 구분&quot;], [&quot;1인 사업자\n혼자 지는 책임&quot;, &quot;회복 시간 + 책임의 범위&quot;, &quot;쉬는 시간 · 분담할 일 정하기&quot;]]">
            <a:extLst>
              <a:ext uri="{FF2B5EF4-FFF2-40B4-BE49-F238E27FC236}">
                <a16:creationId xmlns:a16="http://schemas.microsoft.com/office/drawing/2014/main" id="{7CCC6AE8-8571-624D-3F5C-A23AE436A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095776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2530640846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2894495166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3304370113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사람들의 문제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먼저 살펴볼 것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바꿔 볼 조건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60900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직장인
마감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관계 부담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몸의 긴장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실제 업무량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우선순위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마감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도움 요청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5709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퇴사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전환기
앞날에 대한 불안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몸의 느낌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실패라는 해석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확인된 사실과 예상을 구분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185746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사업자
혼자 지는 책임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회복 시간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책임의 범위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쉬는 시간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분담할 일 정하기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325958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4C486974-D342-9EFA-E581-A6493759B46B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4A9E007-E67D-5A30-87E0-87EDEAF22DBF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사용자 원고의 상황을 바탕으로 만든 적용 예시입니다. 몸을 살피는 일과 현실의 문제를 해결하는 일을 함께 다룹니다.">
            <a:extLst>
              <a:ext uri="{FF2B5EF4-FFF2-40B4-BE49-F238E27FC236}">
                <a16:creationId xmlns:a16="http://schemas.microsoft.com/office/drawing/2014/main" id="{F920C531-4F91-4D4C-BFAA-AA5364020320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사용자 원고의 상황을 바탕으로 만든 적용 예시입니다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몸을 살피는 일과 현실의 문제를 해결하는 일을 함께 다룹니다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편집자의 적용">
            <a:extLst>
              <a:ext uri="{FF2B5EF4-FFF2-40B4-BE49-F238E27FC236}">
                <a16:creationId xmlns:a16="http://schemas.microsoft.com/office/drawing/2014/main" id="{C677639F-E607-73A0-9EF6-8A5557CE0648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편집자의 적용</a:t>
            </a:r>
          </a:p>
        </p:txBody>
      </p:sp>
      <p:sp>
        <p:nvSpPr>
          <p:cNvPr id="10" name="TextBox 9" descr="07 / 10">
            <a:extLst>
              <a:ext uri="{FF2B5EF4-FFF2-40B4-BE49-F238E27FC236}">
                <a16:creationId xmlns:a16="http://schemas.microsoft.com/office/drawing/2014/main" id="{7D7C180C-2D1F-D293-BFB2-9654CB078536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07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85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8229AFFA-E842-F38B-404B-F5DCB672E166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우리가 적용할 부분">
            <a:extLst>
              <a:ext uri="{FF2B5EF4-FFF2-40B4-BE49-F238E27FC236}">
                <a16:creationId xmlns:a16="http://schemas.microsoft.com/office/drawing/2014/main" id="{375FF456-D8A4-0167-D679-2EC62741633C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우리가 적용할 부분</a:t>
            </a:r>
          </a:p>
        </p:txBody>
      </p:sp>
      <p:sp>
        <p:nvSpPr>
          <p:cNvPr id="4" name="TextBox 3" descr="알아차리고, 풀고, 한 가지 조정하기">
            <a:extLst>
              <a:ext uri="{FF2B5EF4-FFF2-40B4-BE49-F238E27FC236}">
                <a16:creationId xmlns:a16="http://schemas.microsoft.com/office/drawing/2014/main" id="{F8E97CD7-10E8-16EC-ACB4-A7FD3448A272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알아차리고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풀고</a:t>
            </a:r>
            <a:r>
              <a:rPr lang="en-US" altLang="ko-KR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 가지 조정하기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806DB66-F2BB-42D7-428B-7DAB78EF7159}"/>
              </a:ext>
            </a:extLst>
          </p:cNvPr>
          <p:cNvSpPr/>
          <p:nvPr/>
        </p:nvSpPr>
        <p:spPr>
          <a:xfrm>
            <a:off x="6985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3A772BA2-AC19-2D20-6D4F-0394A5C2E568}"/>
              </a:ext>
            </a:extLst>
          </p:cNvPr>
          <p:cNvSpPr/>
          <p:nvPr/>
        </p:nvSpPr>
        <p:spPr>
          <a:xfrm>
            <a:off x="977900" y="2457450"/>
            <a:ext cx="254000" cy="2540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B8FEFE3-A372-25D4-FBBC-5E8960558D9A}"/>
              </a:ext>
            </a:extLst>
          </p:cNvPr>
          <p:cNvSpPr/>
          <p:nvPr/>
        </p:nvSpPr>
        <p:spPr>
          <a:xfrm>
            <a:off x="927100" y="2762250"/>
            <a:ext cx="355600" cy="215900"/>
          </a:xfrm>
          <a:prstGeom prst="rect">
            <a:avLst/>
          </a:prstGeom>
          <a:solidFill>
            <a:srgbClr val="20202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알아차리기">
            <a:extLst>
              <a:ext uri="{FF2B5EF4-FFF2-40B4-BE49-F238E27FC236}">
                <a16:creationId xmlns:a16="http://schemas.microsoft.com/office/drawing/2014/main" id="{DDD97152-BCFC-D3BB-309B-F0D73D0C0FA7}"/>
              </a:ext>
            </a:extLst>
          </p:cNvPr>
          <p:cNvSpPr txBox="1"/>
          <p:nvPr/>
        </p:nvSpPr>
        <p:spPr>
          <a:xfrm>
            <a:off x="14732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알아차리기</a:t>
            </a:r>
          </a:p>
        </p:txBody>
      </p:sp>
      <p:sp>
        <p:nvSpPr>
          <p:cNvPr id="9" name="TextBox 8" descr="가슴 · 턱 · 어깨에서&#10;지금 느끼는 것을 확인">
            <a:extLst>
              <a:ext uri="{FF2B5EF4-FFF2-40B4-BE49-F238E27FC236}">
                <a16:creationId xmlns:a16="http://schemas.microsoft.com/office/drawing/2014/main" id="{392E8C8A-423B-CB3A-6584-413BE13B4745}"/>
              </a:ext>
            </a:extLst>
          </p:cNvPr>
          <p:cNvSpPr txBox="1"/>
          <p:nvPr/>
        </p:nvSpPr>
        <p:spPr>
          <a:xfrm>
            <a:off x="8763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가슴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턱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어깨에서
지금 느끼는 것을 확인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4856CE4-830C-4F88-B831-0BAA172DC78A}"/>
              </a:ext>
            </a:extLst>
          </p:cNvPr>
          <p:cNvCxnSpPr/>
          <p:nvPr/>
        </p:nvCxnSpPr>
        <p:spPr>
          <a:xfrm>
            <a:off x="409575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ABD218F-2ECC-C90B-F2ED-4F4DA5D4E852}"/>
              </a:ext>
            </a:extLst>
          </p:cNvPr>
          <p:cNvSpPr/>
          <p:nvPr/>
        </p:nvSpPr>
        <p:spPr>
          <a:xfrm>
            <a:off x="434975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B3A71A8-14E6-B691-0DF9-0B3A0A943ACF}"/>
              </a:ext>
            </a:extLst>
          </p:cNvPr>
          <p:cNvSpPr/>
          <p:nvPr/>
        </p:nvSpPr>
        <p:spPr>
          <a:xfrm>
            <a:off x="4552950" y="2508250"/>
            <a:ext cx="419100" cy="4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8416554D-7561-C57D-716F-1BD57A782C4D}"/>
              </a:ext>
            </a:extLst>
          </p:cNvPr>
          <p:cNvCxnSpPr/>
          <p:nvPr/>
        </p:nvCxnSpPr>
        <p:spPr>
          <a:xfrm>
            <a:off x="4629150" y="26225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A2B89411-4601-FFDE-3917-6005E6E2004D}"/>
              </a:ext>
            </a:extLst>
          </p:cNvPr>
          <p:cNvCxnSpPr/>
          <p:nvPr/>
        </p:nvCxnSpPr>
        <p:spPr>
          <a:xfrm>
            <a:off x="4629150" y="27368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7E380EB-DA4D-78F4-D010-A6CC6C8B8F36}"/>
              </a:ext>
            </a:extLst>
          </p:cNvPr>
          <p:cNvCxnSpPr/>
          <p:nvPr/>
        </p:nvCxnSpPr>
        <p:spPr>
          <a:xfrm>
            <a:off x="4629150" y="2851150"/>
            <a:ext cx="2794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 descr="긴장 풀기">
            <a:extLst>
              <a:ext uri="{FF2B5EF4-FFF2-40B4-BE49-F238E27FC236}">
                <a16:creationId xmlns:a16="http://schemas.microsoft.com/office/drawing/2014/main" id="{75C7B231-887B-73C2-C956-10F68537FC9F}"/>
              </a:ext>
            </a:extLst>
          </p:cNvPr>
          <p:cNvSpPr txBox="1"/>
          <p:nvPr/>
        </p:nvSpPr>
        <p:spPr>
          <a:xfrm>
            <a:off x="512445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긴장 풀기</a:t>
            </a:r>
          </a:p>
        </p:txBody>
      </p:sp>
      <p:sp>
        <p:nvSpPr>
          <p:cNvPr id="17" name="TextBox 16" descr="가능한 범위에서&#10;힘을 빼고 잠깐 쉬기">
            <a:extLst>
              <a:ext uri="{FF2B5EF4-FFF2-40B4-BE49-F238E27FC236}">
                <a16:creationId xmlns:a16="http://schemas.microsoft.com/office/drawing/2014/main" id="{CE4F5CF8-6B83-FFE2-6FF9-7827317BDA93}"/>
              </a:ext>
            </a:extLst>
          </p:cNvPr>
          <p:cNvSpPr txBox="1"/>
          <p:nvPr/>
        </p:nvSpPr>
        <p:spPr>
          <a:xfrm>
            <a:off x="452755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가능한 범위에서
힘을 빼고 잠깐 쉬기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199588A-0F50-39C8-A5E9-02FFB1BA9A7E}"/>
              </a:ext>
            </a:extLst>
          </p:cNvPr>
          <p:cNvCxnSpPr/>
          <p:nvPr/>
        </p:nvCxnSpPr>
        <p:spPr>
          <a:xfrm>
            <a:off x="7747000" y="3397250"/>
            <a:ext cx="222250" cy="0"/>
          </a:xfrm>
          <a:prstGeom prst="line">
            <a:avLst/>
          </a:prstGeom>
          <a:ln w="19050">
            <a:solidFill>
              <a:srgbClr val="62626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6709011-1014-0A6C-5740-C2DC76337321}"/>
              </a:ext>
            </a:extLst>
          </p:cNvPr>
          <p:cNvSpPr/>
          <p:nvPr/>
        </p:nvSpPr>
        <p:spPr>
          <a:xfrm>
            <a:off x="8001000" y="2317750"/>
            <a:ext cx="3365500" cy="2222500"/>
          </a:xfrm>
          <a:prstGeom prst="rect">
            <a:avLst/>
          </a:prstGeom>
          <a:solidFill>
            <a:srgbClr val="FFFFFF"/>
          </a:solidFill>
          <a:ln w="12700">
            <a:solidFill>
              <a:srgbClr val="6262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D90FCB7F-F6AC-7AD0-FBC7-8A2AB3793EF0}"/>
              </a:ext>
            </a:extLst>
          </p:cNvPr>
          <p:cNvSpPr/>
          <p:nvPr/>
        </p:nvSpPr>
        <p:spPr>
          <a:xfrm>
            <a:off x="81534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33FB986-0380-5F5C-BD45-E66A926EE833}"/>
              </a:ext>
            </a:extLst>
          </p:cNvPr>
          <p:cNvSpPr/>
          <p:nvPr/>
        </p:nvSpPr>
        <p:spPr>
          <a:xfrm>
            <a:off x="8483600" y="2597150"/>
            <a:ext cx="228600" cy="228600"/>
          </a:xfrm>
          <a:prstGeom prst="ellipse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9CD136D-A19F-AC43-3E0A-B3F724D6F123}"/>
              </a:ext>
            </a:extLst>
          </p:cNvPr>
          <p:cNvCxnSpPr/>
          <p:nvPr/>
        </p:nvCxnSpPr>
        <p:spPr>
          <a:xfrm>
            <a:off x="8382000" y="2711450"/>
            <a:ext cx="101600" cy="0"/>
          </a:xfrm>
          <a:prstGeom prst="line">
            <a:avLst/>
          </a:prstGeom>
          <a:ln w="19050">
            <a:solidFill>
              <a:srgbClr val="62626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 descr="한 가지 조정">
            <a:extLst>
              <a:ext uri="{FF2B5EF4-FFF2-40B4-BE49-F238E27FC236}">
                <a16:creationId xmlns:a16="http://schemas.microsoft.com/office/drawing/2014/main" id="{32FEBA78-611C-78F9-1E7E-7BCE8C9C2CE2}"/>
              </a:ext>
            </a:extLst>
          </p:cNvPr>
          <p:cNvSpPr txBox="1"/>
          <p:nvPr/>
        </p:nvSpPr>
        <p:spPr>
          <a:xfrm>
            <a:off x="8775700" y="2470150"/>
            <a:ext cx="24447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9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 가지 조정</a:t>
            </a:r>
          </a:p>
        </p:txBody>
      </p:sp>
      <p:sp>
        <p:nvSpPr>
          <p:cNvPr id="24" name="TextBox 23" descr="움직이기 · 쉬기 · 도움 요청&#10;지금 필요한 선택 하나">
            <a:extLst>
              <a:ext uri="{FF2B5EF4-FFF2-40B4-BE49-F238E27FC236}">
                <a16:creationId xmlns:a16="http://schemas.microsoft.com/office/drawing/2014/main" id="{BC705169-2E06-7D33-0973-F478655FB90C}"/>
              </a:ext>
            </a:extLst>
          </p:cNvPr>
          <p:cNvSpPr txBox="1"/>
          <p:nvPr/>
        </p:nvSpPr>
        <p:spPr>
          <a:xfrm>
            <a:off x="8178800" y="3143250"/>
            <a:ext cx="3009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움직이기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쉬기 </a:t>
            </a:r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도움 요청
지금 필요한 선택 하나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C5D6B91-CF45-5271-5C36-2FE1248A12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825" y="5327650"/>
            <a:ext cx="419100" cy="546100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64F2178B-A5B6-F6CC-5711-E8741CF5844A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AC391BD-4A0E-D015-42AB-CC87B78C66C7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 descr="편집자의 적용 제안입니다. 배럿이 제시한 검증된 3단계 치료법으로 소개하지 않으며, 불편함이 지속되면 적절한 도움을 받습니다.">
            <a:extLst>
              <a:ext uri="{FF2B5EF4-FFF2-40B4-BE49-F238E27FC236}">
                <a16:creationId xmlns:a16="http://schemas.microsoft.com/office/drawing/2014/main" id="{97E9FC70-886E-0ABE-EB77-FA80A58B0D56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편집자의 적용 제안입니다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배럿이 제시한 검증된 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 치료법으로 소개하지 않으며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불편함이 지속되면 적절한 도움을 받습니다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 descr="편집자의 적용">
            <a:extLst>
              <a:ext uri="{FF2B5EF4-FFF2-40B4-BE49-F238E27FC236}">
                <a16:creationId xmlns:a16="http://schemas.microsoft.com/office/drawing/2014/main" id="{089A2C41-EC56-63CD-7C95-C11EF2B0F6A3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편집자의 적용</a:t>
            </a:r>
          </a:p>
        </p:txBody>
      </p:sp>
      <p:sp>
        <p:nvSpPr>
          <p:cNvPr id="31" name="TextBox 30" descr="08 / 10">
            <a:extLst>
              <a:ext uri="{FF2B5EF4-FFF2-40B4-BE49-F238E27FC236}">
                <a16:creationId xmlns:a16="http://schemas.microsoft.com/office/drawing/2014/main" id="{1BB1358A-5988-4827-2461-F2DBF62A18DA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08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2387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CC23E422-28C4-3F26-D851-A79A5F521FE3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결론과 적용">
            <a:extLst>
              <a:ext uri="{FF2B5EF4-FFF2-40B4-BE49-F238E27FC236}">
                <a16:creationId xmlns:a16="http://schemas.microsoft.com/office/drawing/2014/main" id="{72E6BF25-4671-0D5B-C13F-227B50B8418C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결론과 적용</a:t>
            </a:r>
          </a:p>
        </p:txBody>
      </p:sp>
      <p:sp>
        <p:nvSpPr>
          <p:cNvPr id="4" name="TextBox 3" descr="나를 몰아붙이기 전에 던질 질문">
            <a:extLst>
              <a:ext uri="{FF2B5EF4-FFF2-40B4-BE49-F238E27FC236}">
                <a16:creationId xmlns:a16="http://schemas.microsoft.com/office/drawing/2014/main" id="{0315C07C-670C-BB4E-E3C7-28C0E18FB66F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몰아붙이기 전에 던질 질문</a:t>
            </a:r>
          </a:p>
        </p:txBody>
      </p:sp>
      <p:graphicFrame>
        <p:nvGraphicFramePr>
          <p:cNvPr id="5" name="표 4" descr="[[&quot;기존의 해석&quot;, &quot;함께 해 볼 질문&quot;, &quot;오늘의 작은 선택&quot;], [&quot;왜 이렇게 예민할까&quot;, &quot;잠 · 식사 · 회복이 부족한가&quot;, &quot;회복할 시간을 일정에 넣기&quot;], [&quot;나는 실패할 것이다&quot;, &quot;몸의 느낌과 사실이 같은가&quot;, &quot;확인한 사실을 한 줄로 적기&quot;], [&quot;혼자 다 해야 한다&quot;, &quot;누구와 부담을 나눌 수 있나&quot;, &quot;도움을 구할 사람 한 명 정하기&quot;]]">
            <a:extLst>
              <a:ext uri="{FF2B5EF4-FFF2-40B4-BE49-F238E27FC236}">
                <a16:creationId xmlns:a16="http://schemas.microsoft.com/office/drawing/2014/main" id="{09A26D33-8EFA-D351-F751-F51188A65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353236"/>
              </p:ext>
            </p:extLst>
          </p:nvPr>
        </p:nvGraphicFramePr>
        <p:xfrm>
          <a:off x="698500" y="1968500"/>
          <a:ext cx="10795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382685888"/>
                    </a:ext>
                  </a:extLst>
                </a:gridCol>
                <a:gridCol w="3778250">
                  <a:extLst>
                    <a:ext uri="{9D8B030D-6E8A-4147-A177-3AD203B41FA5}">
                      <a16:colId xmlns:a16="http://schemas.microsoft.com/office/drawing/2014/main" val="1501647921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4162636732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기존의 해석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함께 해 볼 질문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700" b="1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오늘의 작은 선택</a:t>
                      </a:r>
                    </a:p>
                  </a:txBody>
                  <a:tcPr marL="152400" marR="152400" marT="101600" marB="101600" anchor="ctr">
                    <a:solidFill>
                      <a:srgbClr val="FFBD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135965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왜 이렇게 예민할까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잠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식사 </a:t>
                      </a:r>
                      <a:r>
                        <a:rPr lang="en-US" altLang="ko-KR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회복이 부족한가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회복할 시간을 일정에 넣기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98097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나는 실패할 것이다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몸의 느낌과 사실이 같은가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확인한 사실을 한 줄로 적기</a:t>
                      </a:r>
                    </a:p>
                  </a:txBody>
                  <a:tcPr marL="152400" marR="152400" marT="101600" marB="1016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50488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혼자 다 해야 한다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누구와 부담을 나눌 수 있나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solidFill>
                            <a:srgbClr val="20202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도움을 구할 사람 한 명 정하기</a:t>
                      </a:r>
                    </a:p>
                  </a:txBody>
                  <a:tcPr marL="152400" marR="152400" marT="101600" marB="101600" anchor="ctr"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525835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214364E0-F95B-83C4-7FDE-387F841C4BED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A961E6C-C416-01E7-9728-F0F07843AA98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 descr="나를 너무 몰아붙일 필요 없는 이유: 감정에는 몸과 환경의 조건도 들어 있습니다. 개인의 의지나 성격만으로 설명하지 않습니다.">
            <a:extLst>
              <a:ext uri="{FF2B5EF4-FFF2-40B4-BE49-F238E27FC236}">
                <a16:creationId xmlns:a16="http://schemas.microsoft.com/office/drawing/2014/main" id="{B44A6703-F462-0231-4064-4852A11D30CD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나를 너무 몰아붙일 필요 없는 이유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감정에는 몸과 환경의 조건도 들어 있습니다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개인의 의지나 성격만으로 설명하지 않습니다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 descr="BV">
            <a:extLst>
              <a:ext uri="{FF2B5EF4-FFF2-40B4-BE49-F238E27FC236}">
                <a16:creationId xmlns:a16="http://schemas.microsoft.com/office/drawing/2014/main" id="{EBDC9807-2950-1209-7D97-B0FEA67B477E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 descr="09 / 10">
            <a:extLst>
              <a:ext uri="{FF2B5EF4-FFF2-40B4-BE49-F238E27FC236}">
                <a16:creationId xmlns:a16="http://schemas.microsoft.com/office/drawing/2014/main" id="{25819ECC-7514-9050-3AD9-7D3AFADB0D9A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09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2395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오늘도 최수용 / 뉴스레터 2호 연구 참고자료">
            <a:extLst>
              <a:ext uri="{FF2B5EF4-FFF2-40B4-BE49-F238E27FC236}">
                <a16:creationId xmlns:a16="http://schemas.microsoft.com/office/drawing/2014/main" id="{B0D27622-5C63-D56B-A2DF-8DFFB5BD63C5}"/>
              </a:ext>
            </a:extLst>
          </p:cNvPr>
          <p:cNvSpPr txBox="1"/>
          <p:nvPr/>
        </p:nvSpPr>
        <p:spPr>
          <a:xfrm>
            <a:off x="698500" y="3048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오늘도 최수용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뉴스레터 </a:t>
            </a:r>
            <a:r>
              <a:rPr lang="en-US" altLang="ko-KR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 연구 참고자료</a:t>
            </a:r>
          </a:p>
        </p:txBody>
      </p:sp>
      <p:sp>
        <p:nvSpPr>
          <p:cNvPr id="3" name="TextBox 2" descr="참고자료">
            <a:extLst>
              <a:ext uri="{FF2B5EF4-FFF2-40B4-BE49-F238E27FC236}">
                <a16:creationId xmlns:a16="http://schemas.microsoft.com/office/drawing/2014/main" id="{747A23F7-C4ED-0D4F-73A1-1929C9E8EF3B}"/>
              </a:ext>
            </a:extLst>
          </p:cNvPr>
          <p:cNvSpPr txBox="1"/>
          <p:nvPr/>
        </p:nvSpPr>
        <p:spPr>
          <a:xfrm>
            <a:off x="698500" y="857250"/>
            <a:ext cx="1073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50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참고자료</a:t>
            </a:r>
          </a:p>
        </p:txBody>
      </p:sp>
      <p:sp>
        <p:nvSpPr>
          <p:cNvPr id="4" name="TextBox 3" descr="영상과 논문으로 더 살펴보기">
            <a:extLst>
              <a:ext uri="{FF2B5EF4-FFF2-40B4-BE49-F238E27FC236}">
                <a16:creationId xmlns:a16="http://schemas.microsoft.com/office/drawing/2014/main" id="{6DF0B6BE-686A-0930-1B6E-E2392E6044DA}"/>
              </a:ext>
            </a:extLst>
          </p:cNvPr>
          <p:cNvSpPr txBox="1"/>
          <p:nvPr/>
        </p:nvSpPr>
        <p:spPr>
          <a:xfrm>
            <a:off x="698500" y="130175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2650" b="1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영상과 논문으로 더 살펴보기</a:t>
            </a:r>
          </a:p>
        </p:txBody>
      </p:sp>
      <p:sp>
        <p:nvSpPr>
          <p:cNvPr id="5" name="TextBox 4" descr="Lisa Feldman Barrett · Huberman Lab (2023-10-16)">
            <a:extLst>
              <a:ext uri="{FF2B5EF4-FFF2-40B4-BE49-F238E27FC236}">
                <a16:creationId xmlns:a16="http://schemas.microsoft.com/office/drawing/2014/main" id="{5D59E57A-5B34-167F-41FE-313295BF95AB}"/>
              </a:ext>
            </a:extLst>
          </p:cNvPr>
          <p:cNvSpPr txBox="1"/>
          <p:nvPr/>
        </p:nvSpPr>
        <p:spPr>
          <a:xfrm>
            <a:off x="698500" y="19685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Lisa Feldman Barrett · Huberman Lab (2023-10-16)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TextBox 5" descr="How to Understand Emotions · 02:08:36 / 02:27:40">
            <a:extLst>
              <a:ext uri="{FF2B5EF4-FFF2-40B4-BE49-F238E27FC236}">
                <a16:creationId xmlns:a16="http://schemas.microsoft.com/office/drawing/2014/main" id="{22DEEE8C-9327-091A-9931-D600BD594F16}"/>
              </a:ext>
            </a:extLst>
          </p:cNvPr>
          <p:cNvSpPr txBox="1"/>
          <p:nvPr/>
        </p:nvSpPr>
        <p:spPr>
          <a:xfrm>
            <a:off x="698500" y="23304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How to Understand Emotions · 02:08:36 / 02:27:40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 descr="영상 설명: 공식 대화록을 쉬운 한국어로 요약">
            <a:extLst>
              <a:ext uri="{FF2B5EF4-FFF2-40B4-BE49-F238E27FC236}">
                <a16:creationId xmlns:a16="http://schemas.microsoft.com/office/drawing/2014/main" id="{403D7778-1586-1ED4-0DB4-B86BB2B27DAC}"/>
              </a:ext>
            </a:extLst>
          </p:cNvPr>
          <p:cNvSpPr txBox="1"/>
          <p:nvPr/>
        </p:nvSpPr>
        <p:spPr>
          <a:xfrm>
            <a:off x="698500" y="28194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설명</a:t>
            </a:r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공식 대화록을 쉬운 한국어로 요약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1718391-1AB6-DB08-613E-F21C23C205AD}"/>
              </a:ext>
            </a:extLst>
          </p:cNvPr>
          <p:cNvSpPr/>
          <p:nvPr/>
        </p:nvSpPr>
        <p:spPr>
          <a:xfrm>
            <a:off x="9969500" y="20320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 descr="영상 보기">
            <a:hlinkClick r:id="rId3"/>
            <a:extLst>
              <a:ext uri="{FF2B5EF4-FFF2-40B4-BE49-F238E27FC236}">
                <a16:creationId xmlns:a16="http://schemas.microsoft.com/office/drawing/2014/main" id="{30BD6717-4205-1314-892F-D0C801129E58}"/>
              </a:ext>
            </a:extLst>
          </p:cNvPr>
          <p:cNvSpPr txBox="1"/>
          <p:nvPr/>
        </p:nvSpPr>
        <p:spPr>
          <a:xfrm>
            <a:off x="10064750" y="21336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보기</a:t>
            </a:r>
          </a:p>
        </p:txBody>
      </p:sp>
      <p:sp>
        <p:nvSpPr>
          <p:cNvPr id="10" name="TextBox 9" descr="Barrett (2017)">
            <a:extLst>
              <a:ext uri="{FF2B5EF4-FFF2-40B4-BE49-F238E27FC236}">
                <a16:creationId xmlns:a16="http://schemas.microsoft.com/office/drawing/2014/main" id="{AAF73D86-E549-54B9-3699-8C41EEEC97A5}"/>
              </a:ext>
            </a:extLst>
          </p:cNvPr>
          <p:cNvSpPr txBox="1"/>
          <p:nvPr/>
        </p:nvSpPr>
        <p:spPr>
          <a:xfrm>
            <a:off x="698500" y="31750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Barrett (2017)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TextBox 10" descr="The theory of constructed emotion: an active inference account of interoception and categorization">
            <a:extLst>
              <a:ext uri="{FF2B5EF4-FFF2-40B4-BE49-F238E27FC236}">
                <a16:creationId xmlns:a16="http://schemas.microsoft.com/office/drawing/2014/main" id="{9CA2B740-80D7-01A3-9122-6023DDB4C755}"/>
              </a:ext>
            </a:extLst>
          </p:cNvPr>
          <p:cNvSpPr txBox="1"/>
          <p:nvPr/>
        </p:nvSpPr>
        <p:spPr>
          <a:xfrm>
            <a:off x="698500" y="35369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 theory of constructed emotion: an active inference account of interoception and categorization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 descr="Social Cognitive and Affective Neuroscience 12(1):1-23 · DOI: 10.1093/scan/nsw154">
            <a:extLst>
              <a:ext uri="{FF2B5EF4-FFF2-40B4-BE49-F238E27FC236}">
                <a16:creationId xmlns:a16="http://schemas.microsoft.com/office/drawing/2014/main" id="{787B79A5-9948-00C3-84FA-31D292BEC45B}"/>
              </a:ext>
            </a:extLst>
          </p:cNvPr>
          <p:cNvSpPr txBox="1"/>
          <p:nvPr/>
        </p:nvSpPr>
        <p:spPr>
          <a:xfrm>
            <a:off x="698500" y="40259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Social Cognitive and Affective Neuroscience 12(1):1-23 · DOI: 10.1093/scan/nsw154</a:t>
            </a:r>
            <a:endParaRPr lang="ko-KR" altLang="en-US" sz="12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15CA17F-76CA-7F06-D0D2-8E942171A813}"/>
              </a:ext>
            </a:extLst>
          </p:cNvPr>
          <p:cNvSpPr/>
          <p:nvPr/>
        </p:nvSpPr>
        <p:spPr>
          <a:xfrm>
            <a:off x="9969500" y="32385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 descr="원문 보기">
            <a:hlinkClick r:id="rId4"/>
            <a:extLst>
              <a:ext uri="{FF2B5EF4-FFF2-40B4-BE49-F238E27FC236}">
                <a16:creationId xmlns:a16="http://schemas.microsoft.com/office/drawing/2014/main" id="{3C1950A2-182F-A83F-C4FA-CC0009151831}"/>
              </a:ext>
            </a:extLst>
          </p:cNvPr>
          <p:cNvSpPr txBox="1"/>
          <p:nvPr/>
        </p:nvSpPr>
        <p:spPr>
          <a:xfrm>
            <a:off x="10064750" y="33401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15" name="TextBox 14" descr="Barrett (2018)">
            <a:extLst>
              <a:ext uri="{FF2B5EF4-FFF2-40B4-BE49-F238E27FC236}">
                <a16:creationId xmlns:a16="http://schemas.microsoft.com/office/drawing/2014/main" id="{E88359A7-9624-F412-0197-45024B4E1A63}"/>
              </a:ext>
            </a:extLst>
          </p:cNvPr>
          <p:cNvSpPr txBox="1"/>
          <p:nvPr/>
        </p:nvSpPr>
        <p:spPr>
          <a:xfrm>
            <a:off x="698500" y="4381500"/>
            <a:ext cx="920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7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Barrett (2018)</a:t>
            </a:r>
            <a:endParaRPr lang="ko-KR" altLang="en-US" sz="17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 descr="The science of making emotions">
            <a:extLst>
              <a:ext uri="{FF2B5EF4-FFF2-40B4-BE49-F238E27FC236}">
                <a16:creationId xmlns:a16="http://schemas.microsoft.com/office/drawing/2014/main" id="{B8AA8C55-03DB-50D5-3D42-BCE3251277C6}"/>
              </a:ext>
            </a:extLst>
          </p:cNvPr>
          <p:cNvSpPr txBox="1"/>
          <p:nvPr/>
        </p:nvSpPr>
        <p:spPr>
          <a:xfrm>
            <a:off x="698500" y="4743450"/>
            <a:ext cx="8826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4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 science of making emotions</a:t>
            </a:r>
            <a:endParaRPr lang="ko-KR" altLang="en-US" sz="14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 descr="Healthy Living Made Simple, May/June 2018, pp.38-39">
            <a:extLst>
              <a:ext uri="{FF2B5EF4-FFF2-40B4-BE49-F238E27FC236}">
                <a16:creationId xmlns:a16="http://schemas.microsoft.com/office/drawing/2014/main" id="{860EE7E4-681A-B84B-9238-44872A368A44}"/>
              </a:ext>
            </a:extLst>
          </p:cNvPr>
          <p:cNvSpPr txBox="1"/>
          <p:nvPr/>
        </p:nvSpPr>
        <p:spPr>
          <a:xfrm>
            <a:off x="698500" y="5232400"/>
            <a:ext cx="901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2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Healthy Living Made Simple, May/June 2018, pp.38-39</a:t>
            </a:r>
            <a:endParaRPr lang="ko-KR" altLang="en-US" sz="12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04FB308-596C-839D-D5D7-77168230F0F6}"/>
              </a:ext>
            </a:extLst>
          </p:cNvPr>
          <p:cNvSpPr/>
          <p:nvPr/>
        </p:nvSpPr>
        <p:spPr>
          <a:xfrm>
            <a:off x="9969500" y="4445000"/>
            <a:ext cx="1524000" cy="40640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 descr="원문 보기">
            <a:hlinkClick r:id="rId5"/>
            <a:extLst>
              <a:ext uri="{FF2B5EF4-FFF2-40B4-BE49-F238E27FC236}">
                <a16:creationId xmlns:a16="http://schemas.microsoft.com/office/drawing/2014/main" id="{C429E920-60B2-54CE-6E92-785ACDFC38D8}"/>
              </a:ext>
            </a:extLst>
          </p:cNvPr>
          <p:cNvSpPr txBox="1"/>
          <p:nvPr/>
        </p:nvSpPr>
        <p:spPr>
          <a:xfrm>
            <a:off x="10064750" y="4546600"/>
            <a:ext cx="1333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원문 보기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8248F9D-311B-BEDF-F64B-3812E9D9C131}"/>
              </a:ext>
            </a:extLst>
          </p:cNvPr>
          <p:cNvSpPr/>
          <p:nvPr/>
        </p:nvSpPr>
        <p:spPr>
          <a:xfrm>
            <a:off x="698500" y="5943600"/>
            <a:ext cx="10795000" cy="577850"/>
          </a:xfrm>
          <a:prstGeom prst="rect">
            <a:avLst/>
          </a:prstGeom>
          <a:solidFill>
            <a:srgbClr val="F3F3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E7582F2-C038-0D8A-4D68-F49E158045D4}"/>
              </a:ext>
            </a:extLst>
          </p:cNvPr>
          <p:cNvSpPr/>
          <p:nvPr/>
        </p:nvSpPr>
        <p:spPr>
          <a:xfrm>
            <a:off x="698500" y="5943600"/>
            <a:ext cx="44450" cy="577850"/>
          </a:xfrm>
          <a:prstGeom prst="rect">
            <a:avLst/>
          </a:prstGeom>
          <a:solidFill>
            <a:srgbClr val="FFBD5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 descr="영상은 학자의 설명 방식, 논문은 이론의 근거를 살펴보는 자료입니다. 버튼을 누르면 원문이 열립니다. 영상 설명은 직역 인용이 아닌 요약입니다.">
            <a:extLst>
              <a:ext uri="{FF2B5EF4-FFF2-40B4-BE49-F238E27FC236}">
                <a16:creationId xmlns:a16="http://schemas.microsoft.com/office/drawing/2014/main" id="{5F6DECDA-136E-E9F1-4B6A-C4B52B9778F8}"/>
              </a:ext>
            </a:extLst>
          </p:cNvPr>
          <p:cNvSpPr txBox="1"/>
          <p:nvPr/>
        </p:nvSpPr>
        <p:spPr>
          <a:xfrm>
            <a:off x="857250" y="6019800"/>
            <a:ext cx="1038225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영상은 학자의 설명 방식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논문은 이론의 근거를 살펴보는 자료입니다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누르면 원문이 열립니다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설명은 직역 인용이 아닌 요약입니다</a:t>
            </a:r>
            <a:r>
              <a:rPr lang="en-US" altLang="ko-KR" sz="1350">
                <a:solidFill>
                  <a:srgbClr val="2020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350">
              <a:solidFill>
                <a:srgbClr val="20202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 descr="BV / B17 / B18">
            <a:extLst>
              <a:ext uri="{FF2B5EF4-FFF2-40B4-BE49-F238E27FC236}">
                <a16:creationId xmlns:a16="http://schemas.microsoft.com/office/drawing/2014/main" id="{2CBE476D-1469-6FEF-0D1E-79FD940F1560}"/>
              </a:ext>
            </a:extLst>
          </p:cNvPr>
          <p:cNvSpPr txBox="1"/>
          <p:nvPr/>
        </p:nvSpPr>
        <p:spPr>
          <a:xfrm>
            <a:off x="698500" y="6604000"/>
            <a:ext cx="952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BV / B17 / B18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 descr="10 / 10">
            <a:extLst>
              <a:ext uri="{FF2B5EF4-FFF2-40B4-BE49-F238E27FC236}">
                <a16:creationId xmlns:a16="http://schemas.microsoft.com/office/drawing/2014/main" id="{653A3F80-4856-4D7A-715C-62A151B8CF65}"/>
              </a:ext>
            </a:extLst>
          </p:cNvPr>
          <p:cNvSpPr txBox="1"/>
          <p:nvPr/>
        </p:nvSpPr>
        <p:spPr>
          <a:xfrm>
            <a:off x="10636250" y="6604000"/>
            <a:ext cx="88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altLang="ko-KR" sz="1150">
                <a:solidFill>
                  <a:srgbClr val="62626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 / 10</a:t>
            </a:r>
            <a:endParaRPr lang="ko-KR" altLang="en-US" sz="1150">
              <a:solidFill>
                <a:srgbClr val="62626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471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3213</Words>
  <Application>Microsoft Office PowerPoint</Application>
  <PresentationFormat>와이드스크린</PresentationFormat>
  <Paragraphs>166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Juyoung Choi</dc:creator>
  <cp:lastModifiedBy>Juyoung Choi</cp:lastModifiedBy>
  <cp:revision>5</cp:revision>
  <dcterms:created xsi:type="dcterms:W3CDTF">2026-10-01T08:05:09Z</dcterms:created>
  <dcterms:modified xsi:type="dcterms:W3CDTF">2026-10-02T02:43:59Z</dcterms:modified>
</cp:coreProperties>
</file>