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ko-KR"/>
  <c:roundedCorners val="1"/>
  <c:style val="10"/>
  <c:chart>
    <c:autoTitleDeleted val="1"/>
    <c:plotArea>
      <c:layout>
        <c:manualLayout>
          <c:layoutTarget val="inner"/>
          <c:xMode val="edge"/>
          <c:yMode val="edge"/>
          <c:x val="0.02"/>
          <c:y val="0.03"/>
          <c:w val="0.93"/>
          <c:h val="0.83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'Research'!B1</c:f>
            </c:strRef>
          </c:tx>
          <c:spPr>
            <a:solidFill>
              <a:srgbClr val="FFBD59"/>
            </a:solidFill>
            <a:ln>
              <a:prstDash val="solid"/>
            </a:ln>
          </c:spPr>
          <c:invertIfNegative val="1"/>
          <c:dPt>
            <c:idx val="0"/>
            <c:invertIfNegative val="1"/>
            <c:bubble3D val="0"/>
            <c:spPr>
              <a:solidFill>
                <a:srgbClr val="FFBD59"/>
              </a:solidFill>
              <a:ln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E021-4131-8C49-8A3D1E6781D9}"/>
              </c:ext>
            </c:extLst>
          </c:dPt>
          <c:dPt>
            <c:idx val="1"/>
            <c:invertIfNegative val="1"/>
            <c:bubble3D val="0"/>
            <c:spPr>
              <a:solidFill>
                <a:srgbClr val="626262"/>
              </a:solidFill>
              <a:ln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E021-4131-8C49-8A3D1E6781D9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'Research'!$A$2:$A$3</c:f>
              <c:strCache>
                <c:ptCount val="2"/>
                <c:pt idx="0">
                  <c:v>불리한 변화</c:v>
                </c:pt>
                <c:pt idx="1">
                  <c:v>기능·크기 증가</c:v>
                </c:pt>
              </c:strCache>
            </c:strRef>
          </c:cat>
          <c:val>
            <c:numRef>
              <c:f>'Research'!$B$2:$B$3</c:f>
              <c:numCache>
                <c:formatCode>0</c:formatCode>
                <c:ptCount val="2"/>
                <c:pt idx="0">
                  <c:v>19</c:v>
                </c:pt>
                <c:pt idx="1">
                  <c:v>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prstDash val="solid"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4-E021-4131-8C49-8A3D1E6781D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0"/>
        <c:axId val="10"/>
        <c:axId val="100"/>
      </c:barChart>
      <c:catAx>
        <c:axId val="10"/>
        <c:scaling>
          <c:orientation val="maxMin"/>
        </c:scaling>
        <c:delete val="1"/>
        <c:axPos val="l"/>
        <c:numFmt formatCode="General" sourceLinked="0"/>
        <c:majorTickMark val="none"/>
        <c:minorTickMark val="none"/>
        <c:tickLblPos val="none"/>
        <c:crossAx val="100"/>
        <c:crosses val="autoZero"/>
        <c:auto val="1"/>
        <c:lblAlgn val="ctr"/>
        <c:lblOffset val="100"/>
        <c:noMultiLvlLbl val="1"/>
      </c:catAx>
      <c:valAx>
        <c:axId val="100"/>
        <c:scaling>
          <c:orientation val="minMax"/>
          <c:max val="23"/>
          <c:min val="0"/>
        </c:scaling>
        <c:delete val="1"/>
        <c:axPos val="b"/>
        <c:majorGridlines>
          <c:spPr>
            <a:ln w="12700">
              <a:solidFill>
                <a:srgbClr val="D6D6D6"/>
              </a:solidFill>
            </a:ln>
          </c:spPr>
        </c:majorGridlines>
        <c:numFmt formatCode="0" sourceLinked="1"/>
        <c:majorTickMark val="none"/>
        <c:minorTickMark val="none"/>
        <c:tickLblPos val="none"/>
        <c:crossAx val="10"/>
        <c:crosses val="max"/>
        <c:crossBetween val="between"/>
        <c:majorUnit val="5"/>
      </c:valAx>
    </c:plotArea>
    <c:plotVisOnly val="1"/>
    <c:dispBlanksAs val="gap"/>
    <c:showDLblsOverMax val="1"/>
  </c:chart>
  <c:txPr>
    <a:bodyPr/>
    <a:lstStyle/>
    <a:p>
      <a:pPr>
        <a:defRPr sz="2200">
          <a:latin typeface="Arial"/>
        </a:defRPr>
      </a:pPr>
      <a:endParaRPr lang="ko-K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A4E08-AEAA-47F0-AAF6-CAFEE8B4EE24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BC25D2-8461-4D18-AA9D-933EC60B7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1982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미토콘드리아와 스트레스</a:t>
            </a:r>
            <a:r>
              <a:rPr lang="en-US" altLang="ko-KR"/>
              <a:t>",
  "kind": "cover",
  "content": [
    "</a:t>
            </a:r>
            <a:r>
              <a:rPr lang="ko-KR" altLang="en-US"/>
              <a:t>피카드의 관점으로 살펴보는 에너지와 회복</a:t>
            </a:r>
            <a:r>
              <a:rPr lang="en-US" altLang="ko-KR"/>
              <a:t>",
    "</a:t>
            </a:r>
            <a:r>
              <a:rPr lang="ko-KR" altLang="en-US"/>
              <a:t>세포의 에너지 → 스트레스 연구 → 일상에서의 적용</a:t>
            </a:r>
            <a:r>
              <a:rPr lang="en-US" altLang="ko-KR"/>
              <a:t>"
  ],
  "note": "</a:t>
            </a:r>
            <a:r>
              <a:rPr lang="ko-KR" altLang="en-US"/>
              <a:t>미토콘드리아는 에너지 전환과 신호 전달에 참여합니다</a:t>
            </a:r>
            <a:r>
              <a:rPr lang="en-US" altLang="ko-KR"/>
              <a:t>. </a:t>
            </a:r>
            <a:r>
              <a:rPr lang="ko-KR" altLang="en-US"/>
              <a:t>피로를 모두 미토콘드리아 문제로 진단하는 자료는 아닙니다</a:t>
            </a:r>
            <a:r>
              <a:rPr lang="en-US" altLang="ko-KR"/>
              <a:t>.",
  "refs": [
    "MV",
    "MIPS"
  ],
  "section": "</a:t>
            </a:r>
            <a:r>
              <a:rPr lang="ko-KR" altLang="en-US"/>
              <a:t>사람들의 문제</a:t>
            </a:r>
            <a:r>
              <a:rPr lang="en-US" altLang="ko-KR"/>
              <a:t>",
  "art": "CUT05.png"
}
Martin Picard · Huberman Lab · Improve Energy &amp; Longevity by Optimizing Mitochondria · 00:03:50 / 00:25:26 · </a:t>
            </a:r>
            <a:r>
              <a:rPr lang="ko-KR" altLang="en-US"/>
              <a:t>영상 설명</a:t>
            </a:r>
            <a:r>
              <a:rPr lang="en-US" altLang="ko-KR"/>
              <a:t>: </a:t>
            </a:r>
            <a:r>
              <a:rPr lang="ko-KR" altLang="en-US"/>
              <a:t>공식 대화록을 쉬운 한국어로 요약 </a:t>
            </a:r>
            <a:r>
              <a:rPr lang="en-US" altLang="ko-KR"/>
              <a:t>·  · https://www.youtube.com/watch?v=nMkQUlBtFlk&amp;t=230s
Martin Picard · Orian S. Shirihai (2022) · Mitochondrial signal transduction · Cell Metabolism · </a:t>
            </a:r>
            <a:r>
              <a:rPr lang="ko-KR" altLang="en-US"/>
              <a:t>관점</a:t>
            </a:r>
            <a:r>
              <a:rPr lang="en-US" altLang="ko-KR"/>
              <a:t>·</a:t>
            </a:r>
            <a:r>
              <a:rPr lang="ko-KR" altLang="en-US"/>
              <a:t>종설</a:t>
            </a:r>
            <a:r>
              <a:rPr lang="en-US" altLang="ko-KR"/>
              <a:t>: </a:t>
            </a:r>
            <a:r>
              <a:rPr lang="ko-KR" altLang="en-US"/>
              <a:t>신호 처리 모델 </a:t>
            </a:r>
            <a:r>
              <a:rPr lang="en-US" altLang="ko-KR"/>
              <a:t>· 10.1016/j.cmet.2022.10.008 · https://www.picardlab.org/uploads/7/7/8/4/77845210/mitochondrial_signal_transduction_cell_metab_2022.pdf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C25D2-8461-4D18-AA9D-933EC60B788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4790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마틴 피카드의 설명</a:t>
            </a:r>
            <a:r>
              <a:rPr lang="en-US" altLang="ko-KR"/>
              <a:t>",
  "kind": "profile",
  "content": [
    "picard.jpg",
    "Martin Picard",
    "Columbia University · </a:t>
            </a:r>
            <a:r>
              <a:rPr lang="ko-KR" altLang="en-US"/>
              <a:t>행동의학 교수</a:t>
            </a:r>
            <a:r>
              <a:rPr lang="en-US" altLang="ko-KR"/>
              <a:t>",
    "</a:t>
            </a:r>
            <a:r>
              <a:rPr lang="ko-KR" altLang="en-US"/>
              <a:t>발전소뿐 아니라 신호를 처리하는 세포 기관</a:t>
            </a:r>
            <a:r>
              <a:rPr lang="en-US" altLang="ko-KR"/>
              <a:t>",
    "</a:t>
            </a:r>
            <a:r>
              <a:rPr lang="ko-KR" altLang="en-US"/>
              <a:t>피카드는 미토콘드리아가 에너지를 바꾸고</a:t>
            </a:r>
            <a:r>
              <a:rPr lang="en-US" altLang="ko-KR"/>
              <a:t>,\n</a:t>
            </a:r>
            <a:r>
              <a:rPr lang="ko-KR" altLang="en-US"/>
              <a:t>몸의 여러 신호에 반응하는 일을 함께 한다고 설명합니다</a:t>
            </a:r>
            <a:r>
              <a:rPr lang="en-US" altLang="ko-KR"/>
              <a:t>."
  ],
  "note": "</a:t>
            </a:r>
            <a:r>
              <a:rPr lang="ko-KR" altLang="en-US"/>
              <a:t>프로세서라는 말은 정보 처리를 설명하는 비유입니다</a:t>
            </a:r>
            <a:r>
              <a:rPr lang="en-US" altLang="ko-KR"/>
              <a:t>. </a:t>
            </a:r>
            <a:r>
              <a:rPr lang="ko-KR" altLang="en-US"/>
              <a:t>미토콘드리아 혼자 몸 전체를 통제한다는 뜻은 아닙니다</a:t>
            </a:r>
            <a:r>
              <a:rPr lang="en-US" altLang="ko-KR"/>
              <a:t>.",
  "refs": [
    "MP",
    "MV",
    "MIPS"
  ],
  "section": "</a:t>
            </a:r>
            <a:r>
              <a:rPr lang="ko-KR" altLang="en-US"/>
              <a:t>연구내용</a:t>
            </a:r>
            <a:r>
              <a:rPr lang="en-US" altLang="ko-KR"/>
              <a:t>"
}
Martin Picard · Columbia University · </a:t>
            </a:r>
            <a:r>
              <a:rPr lang="ko-KR" altLang="en-US"/>
              <a:t>행동의학 교수 </a:t>
            </a:r>
            <a:r>
              <a:rPr lang="en-US" altLang="ko-KR"/>
              <a:t>· </a:t>
            </a:r>
            <a:r>
              <a:rPr lang="ko-KR" altLang="en-US"/>
              <a:t>정신과</a:t>
            </a:r>
            <a:r>
              <a:rPr lang="en-US" altLang="ko-KR"/>
              <a:t>·</a:t>
            </a:r>
            <a:r>
              <a:rPr lang="ko-KR" altLang="en-US"/>
              <a:t>신경과 </a:t>
            </a:r>
            <a:r>
              <a:rPr lang="en-US" altLang="ko-KR"/>
              <a:t>· </a:t>
            </a:r>
            <a:r>
              <a:rPr lang="ko-KR" altLang="en-US"/>
              <a:t>사진</a:t>
            </a:r>
            <a:r>
              <a:rPr lang="en-US" altLang="ko-KR"/>
              <a:t>: Columbia </a:t>
            </a:r>
            <a:r>
              <a:rPr lang="ko-KR" altLang="en-US"/>
              <a:t>공식 프로필 </a:t>
            </a:r>
            <a:r>
              <a:rPr lang="en-US" altLang="ko-KR"/>
              <a:t>· </a:t>
            </a:r>
            <a:r>
              <a:rPr lang="ko-KR" altLang="en-US"/>
              <a:t>공개 재사용 권리 미확인 </a:t>
            </a:r>
            <a:r>
              <a:rPr lang="en-US" altLang="ko-KR"/>
              <a:t>·  · https://www.vagelos.columbia.edu/profile/martin-picard-phd
Martin Picard · Huberman Lab · Improve Energy &amp; Longevity by Optimizing Mitochondria · 00:03:50 / 00:25:26 · </a:t>
            </a:r>
            <a:r>
              <a:rPr lang="ko-KR" altLang="en-US"/>
              <a:t>영상 설명</a:t>
            </a:r>
            <a:r>
              <a:rPr lang="en-US" altLang="ko-KR"/>
              <a:t>: </a:t>
            </a:r>
            <a:r>
              <a:rPr lang="ko-KR" altLang="en-US"/>
              <a:t>공식 대화록을 쉬운 한국어로 요약 </a:t>
            </a:r>
            <a:r>
              <a:rPr lang="en-US" altLang="ko-KR"/>
              <a:t>·  · https://www.youtube.com/watch?v=nMkQUlBtFlk&amp;t=230s
Martin Picard · Orian S. Shirihai (2022) · Mitochondrial signal transduction · Cell Metabolism · </a:t>
            </a:r>
            <a:r>
              <a:rPr lang="ko-KR" altLang="en-US"/>
              <a:t>관점</a:t>
            </a:r>
            <a:r>
              <a:rPr lang="en-US" altLang="ko-KR"/>
              <a:t>·</a:t>
            </a:r>
            <a:r>
              <a:rPr lang="ko-KR" altLang="en-US"/>
              <a:t>종설</a:t>
            </a:r>
            <a:r>
              <a:rPr lang="en-US" altLang="ko-KR"/>
              <a:t>: </a:t>
            </a:r>
            <a:r>
              <a:rPr lang="ko-KR" altLang="en-US"/>
              <a:t>신호 처리 모델 </a:t>
            </a:r>
            <a:r>
              <a:rPr lang="en-US" altLang="ko-KR"/>
              <a:t>· 10.1016/j.cmet.2022.10.008 · https://www.picardlab.org/uploads/7/7/8/4/77845210/mitochondrial_signal_transduction_cell_metab_2022.pdf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C25D2-8461-4D18-AA9D-933EC60B788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359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세포의 상황을 읽고 반응하기</a:t>
            </a:r>
            <a:r>
              <a:rPr lang="en-US" altLang="ko-KR"/>
              <a:t>",
  "kind": "evidence",
  "content": [
    [
      "</a:t>
            </a:r>
            <a:r>
              <a:rPr lang="ko-KR" altLang="en-US"/>
              <a:t>신호를 받기</a:t>
            </a:r>
            <a:r>
              <a:rPr lang="en-US" altLang="ko-KR"/>
              <a:t>",
      "</a:t>
            </a:r>
            <a:r>
              <a:rPr lang="ko-KR" altLang="en-US"/>
              <a:t>영양 </a:t>
            </a:r>
            <a:r>
              <a:rPr lang="en-US" altLang="ko-KR"/>
              <a:t>· </a:t>
            </a:r>
            <a:r>
              <a:rPr lang="ko-KR" altLang="en-US"/>
              <a:t>호르몬 등</a:t>
            </a:r>
            <a:r>
              <a:rPr lang="en-US" altLang="ko-KR"/>
              <a:t>",
      "</a:t>
            </a:r>
            <a:r>
              <a:rPr lang="ko-KR" altLang="en-US"/>
              <a:t>세포 안팎의 변화</a:t>
            </a:r>
            <a:r>
              <a:rPr lang="en-US" altLang="ko-KR"/>
              <a:t>"
    ],
    [
      "</a:t>
            </a:r>
            <a:r>
              <a:rPr lang="ko-KR" altLang="en-US"/>
              <a:t>함께 처리하기</a:t>
            </a:r>
            <a:r>
              <a:rPr lang="en-US" altLang="ko-KR"/>
              <a:t>",
      "</a:t>
            </a:r>
            <a:r>
              <a:rPr lang="ko-KR" altLang="en-US"/>
              <a:t>여러 신호를 종합</a:t>
            </a:r>
            <a:r>
              <a:rPr lang="en-US" altLang="ko-KR"/>
              <a:t>",
      "</a:t>
            </a:r>
            <a:r>
              <a:rPr lang="ko-KR" altLang="en-US"/>
              <a:t>다른 세포 기관과 협력</a:t>
            </a:r>
            <a:r>
              <a:rPr lang="en-US" altLang="ko-KR"/>
              <a:t>"
    ],
    [
      "</a:t>
            </a:r>
            <a:r>
              <a:rPr lang="ko-KR" altLang="en-US"/>
              <a:t>반응을 내보내기</a:t>
            </a:r>
            <a:r>
              <a:rPr lang="en-US" altLang="ko-KR"/>
              <a:t>",
      "</a:t>
            </a:r>
            <a:r>
              <a:rPr lang="ko-KR" altLang="en-US"/>
              <a:t>에너지 전환 </a:t>
            </a:r>
            <a:r>
              <a:rPr lang="en-US" altLang="ko-KR"/>
              <a:t>· </a:t>
            </a:r>
            <a:r>
              <a:rPr lang="ko-KR" altLang="en-US"/>
              <a:t>신호 전달</a:t>
            </a:r>
            <a:r>
              <a:rPr lang="en-US" altLang="ko-KR"/>
              <a:t>",
      "</a:t>
            </a:r>
            <a:r>
              <a:rPr lang="ko-KR" altLang="en-US"/>
              <a:t>세포의 활동에 참여</a:t>
            </a:r>
            <a:r>
              <a:rPr lang="en-US" altLang="ko-KR"/>
              <a:t>"
    ]
  ],
  "note": "</a:t>
            </a:r>
            <a:r>
              <a:rPr lang="ko-KR" altLang="en-US"/>
              <a:t>피카드</a:t>
            </a:r>
            <a:r>
              <a:rPr lang="en-US" altLang="ko-KR"/>
              <a:t>·</a:t>
            </a:r>
            <a:r>
              <a:rPr lang="ko-KR" altLang="en-US"/>
              <a:t>쉬리하이의 </a:t>
            </a:r>
            <a:r>
              <a:rPr lang="en-US" altLang="ko-KR"/>
              <a:t>MIPS </a:t>
            </a:r>
            <a:r>
              <a:rPr lang="ko-KR" altLang="en-US"/>
              <a:t>관점을 쉽게 풀어 쓴 개념도입니다</a:t>
            </a:r>
            <a:r>
              <a:rPr lang="en-US" altLang="ko-KR"/>
              <a:t>. </a:t>
            </a:r>
            <a:r>
              <a:rPr lang="ko-KR" altLang="en-US"/>
              <a:t>모든 장기에 에너지를 나눠 주는 단일 관리자라는 뜻은 아닙니다</a:t>
            </a:r>
            <a:r>
              <a:rPr lang="en-US" altLang="ko-KR"/>
              <a:t>.",
  "refs": [
    "MIPS"
  ],
  "section": "</a:t>
            </a:r>
            <a:r>
              <a:rPr lang="ko-KR" altLang="en-US"/>
              <a:t>연구내용</a:t>
            </a:r>
            <a:r>
              <a:rPr lang="en-US" altLang="ko-KR"/>
              <a:t>",
  "art": "CUT07.png"
}
Martin Picard · Orian S. Shirihai (2022) · Mitochondrial signal transduction · Cell Metabolism · </a:t>
            </a:r>
            <a:r>
              <a:rPr lang="ko-KR" altLang="en-US"/>
              <a:t>관점</a:t>
            </a:r>
            <a:r>
              <a:rPr lang="en-US" altLang="ko-KR"/>
              <a:t>·</a:t>
            </a:r>
            <a:r>
              <a:rPr lang="ko-KR" altLang="en-US"/>
              <a:t>종설</a:t>
            </a:r>
            <a:r>
              <a:rPr lang="en-US" altLang="ko-KR"/>
              <a:t>: </a:t>
            </a:r>
            <a:r>
              <a:rPr lang="ko-KR" altLang="en-US"/>
              <a:t>신호 처리 모델 </a:t>
            </a:r>
            <a:r>
              <a:rPr lang="en-US" altLang="ko-KR"/>
              <a:t>· 10.1016/j.cmet.2022.10.008 · https://www.picardlab.org/uploads/7/7/8/4/77845210/mitochondrial_signal_transduction_cell_metab_2022.pdf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C25D2-8461-4D18-AA9D-933EC60B788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7699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스트레스 연구 </a:t>
            </a:r>
            <a:r>
              <a:rPr lang="en-US" altLang="ko-KR"/>
              <a:t>23</a:t>
            </a:r>
            <a:r>
              <a:rPr lang="ko-KR" altLang="en-US"/>
              <a:t>편의 결과 방향</a:t>
            </a:r>
            <a:r>
              <a:rPr lang="en-US" altLang="ko-KR"/>
              <a:t>",
  "kind": "chart",
  "content": [
    "</a:t>
            </a:r>
            <a:r>
              <a:rPr lang="ko-KR" altLang="en-US"/>
              <a:t>불리한 변화</a:t>
            </a:r>
            <a:r>
              <a:rPr lang="en-US" altLang="ko-KR"/>
              <a:t>",
    "</a:t>
            </a:r>
            <a:r>
              <a:rPr lang="ko-KR" altLang="en-US"/>
              <a:t>기능</a:t>
            </a:r>
            <a:r>
              <a:rPr lang="en-US" altLang="ko-KR"/>
              <a:t>·</a:t>
            </a:r>
            <a:r>
              <a:rPr lang="ko-KR" altLang="en-US"/>
              <a:t>크기 증가</a:t>
            </a:r>
            <a:r>
              <a:rPr lang="en-US" altLang="ko-KR"/>
              <a:t>"
  ],
  "note": "2018</a:t>
            </a:r>
            <a:r>
              <a:rPr lang="ko-KR" altLang="en-US"/>
              <a:t>년 종설에 포함된 수컷 동물 연구의 분류입니다</a:t>
            </a:r>
            <a:r>
              <a:rPr lang="en-US" altLang="ko-KR"/>
              <a:t>. 19</a:t>
            </a:r>
            <a:r>
              <a:rPr lang="ko-KR" altLang="en-US"/>
              <a:t>편</a:t>
            </a:r>
            <a:r>
              <a:rPr lang="en-US" altLang="ko-KR"/>
              <a:t>·4</a:t>
            </a:r>
            <a:r>
              <a:rPr lang="ko-KR" altLang="en-US"/>
              <a:t>편은 사람의 발병 확률이나 생활습관의 치료 효과를 뜻하지 않습니다</a:t>
            </a:r>
            <a:r>
              <a:rPr lang="en-US" altLang="ko-KR"/>
              <a:t>.",
  "refs": [
    "M18"
  ],
  "section": "</a:t>
            </a:r>
            <a:r>
              <a:rPr lang="ko-KR" altLang="en-US"/>
              <a:t>연구내용</a:t>
            </a:r>
            <a:r>
              <a:rPr lang="en-US" altLang="ko-KR"/>
              <a:t>",
  "values": [
    19,
    4
  ]
}
Picard &amp; McEwen (2018) · Psychological Stress and Mitochondria: A Systematic Review · Psychosomatic Medicine 80:141-153 · 10.1097/PSY.0000000000000545 · https://www.picardlab.org/uploads/7/7/8/4/77845210/psychosomatic_medicine_2018_picard-2.pdf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C25D2-8461-4D18-AA9D-933EC60B788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0057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오래 지속되는 스트레스와 세포의 반응</a:t>
            </a:r>
            <a:r>
              <a:rPr lang="en-US" altLang="ko-KR"/>
              <a:t>",
  "kind": "evidence",
  "content": [
    [
      "</a:t>
            </a:r>
            <a:r>
              <a:rPr lang="ko-KR" altLang="en-US"/>
              <a:t>지속되는 요구</a:t>
            </a:r>
            <a:r>
              <a:rPr lang="en-US" altLang="ko-KR"/>
              <a:t>",
      "</a:t>
            </a:r>
            <a:r>
              <a:rPr lang="ko-KR" altLang="en-US"/>
              <a:t>스트레스에 대응하는</a:t>
            </a:r>
            <a:r>
              <a:rPr lang="en-US" altLang="ko-KR"/>
              <a:t>",
      "</a:t>
            </a:r>
            <a:r>
              <a:rPr lang="ko-KR" altLang="en-US"/>
              <a:t>몸의 조절이 이어짐</a:t>
            </a:r>
            <a:r>
              <a:rPr lang="en-US" altLang="ko-KR"/>
              <a:t>"
    ],
    [
      "</a:t>
            </a:r>
            <a:r>
              <a:rPr lang="ko-KR" altLang="en-US"/>
              <a:t>세포의 변화</a:t>
            </a:r>
            <a:r>
              <a:rPr lang="en-US" altLang="ko-KR"/>
              <a:t>",
      "</a:t>
            </a:r>
            <a:r>
              <a:rPr lang="ko-KR" altLang="en-US"/>
              <a:t>미토콘드리아 기능과</a:t>
            </a:r>
            <a:r>
              <a:rPr lang="en-US" altLang="ko-KR"/>
              <a:t>",
      "</a:t>
            </a:r>
            <a:r>
              <a:rPr lang="ko-KR" altLang="en-US"/>
              <a:t>신호 전달이 달라질 수 있음</a:t>
            </a:r>
            <a:r>
              <a:rPr lang="en-US" altLang="ko-KR"/>
              <a:t>"
    ],
    [
      "</a:t>
            </a:r>
            <a:r>
              <a:rPr lang="ko-KR" altLang="en-US"/>
              <a:t>함께 살필 체계</a:t>
            </a:r>
            <a:r>
              <a:rPr lang="en-US" altLang="ko-KR"/>
              <a:t>",
      "</a:t>
            </a:r>
            <a:r>
              <a:rPr lang="ko-KR" altLang="en-US"/>
              <a:t>에너지 사용 </a:t>
            </a:r>
            <a:r>
              <a:rPr lang="en-US" altLang="ko-KR"/>
              <a:t>· </a:t>
            </a:r>
            <a:r>
              <a:rPr lang="ko-KR" altLang="en-US"/>
              <a:t>면역 반응</a:t>
            </a:r>
            <a:r>
              <a:rPr lang="en-US" altLang="ko-KR"/>
              <a:t>",
      "</a:t>
            </a:r>
            <a:r>
              <a:rPr lang="ko-KR" altLang="en-US"/>
              <a:t>서로 연결된 조절 과정</a:t>
            </a:r>
            <a:r>
              <a:rPr lang="en-US" altLang="ko-KR"/>
              <a:t>"
    ]
  ],
  "note": "</a:t>
            </a:r>
            <a:r>
              <a:rPr lang="ko-KR" altLang="en-US"/>
              <a:t>스트레스와 대사</a:t>
            </a:r>
            <a:r>
              <a:rPr lang="en-US" altLang="ko-KR"/>
              <a:t>·</a:t>
            </a:r>
            <a:r>
              <a:rPr lang="ko-KR" altLang="en-US"/>
              <a:t>면역 조절의 연결을 설명하는 개념도입니다</a:t>
            </a:r>
            <a:r>
              <a:rPr lang="en-US" altLang="ko-KR"/>
              <a:t>. </a:t>
            </a:r>
            <a:r>
              <a:rPr lang="ko-KR" altLang="en-US"/>
              <a:t>모든 사람이 같은 경로로 질환을 겪는다는 뜻은 아닙니다</a:t>
            </a:r>
            <a:r>
              <a:rPr lang="en-US" altLang="ko-KR"/>
              <a:t>.",
  "refs": [
    "M18",
    "MIPS"
  ],
  "section": "</a:t>
            </a:r>
            <a:r>
              <a:rPr lang="ko-KR" altLang="en-US"/>
              <a:t>연구내용</a:t>
            </a:r>
            <a:r>
              <a:rPr lang="en-US" altLang="ko-KR"/>
              <a:t>"
}
Picard &amp; McEwen (2018) · Psychological Stress and Mitochondria: A Systematic Review · Psychosomatic Medicine 80:141-153 · 10.1097/PSY.0000000000000545 · https://www.picardlab.org/uploads/7/7/8/4/77845210/psychosomatic_medicine_2018_picard-2.pdf
Martin Picard · Orian S. Shirihai (2022) · Mitochondrial signal transduction · Cell Metabolism · </a:t>
            </a:r>
            <a:r>
              <a:rPr lang="ko-KR" altLang="en-US"/>
              <a:t>관점</a:t>
            </a:r>
            <a:r>
              <a:rPr lang="en-US" altLang="ko-KR"/>
              <a:t>·</a:t>
            </a:r>
            <a:r>
              <a:rPr lang="ko-KR" altLang="en-US"/>
              <a:t>종설</a:t>
            </a:r>
            <a:r>
              <a:rPr lang="en-US" altLang="ko-KR"/>
              <a:t>: </a:t>
            </a:r>
            <a:r>
              <a:rPr lang="ko-KR" altLang="en-US"/>
              <a:t>신호 처리 모델 </a:t>
            </a:r>
            <a:r>
              <a:rPr lang="en-US" altLang="ko-KR"/>
              <a:t>· 10.1016/j.cmet.2022.10.008 · https://www.picardlab.org/uploads/7/7/8/4/77845210/mitochondrial_signal_transduction_cell_metab_2022.pdf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C25D2-8461-4D18-AA9D-933EC60B788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3273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기분과 세포 상태를 함께 본 연구</a:t>
            </a:r>
            <a:r>
              <a:rPr lang="en-US" altLang="ko-KR"/>
              <a:t>",
  "kind": "table",
  "content": [
    [
      "</a:t>
            </a:r>
            <a:r>
              <a:rPr lang="ko-KR" altLang="en-US"/>
              <a:t>연구에서 본 것</a:t>
            </a:r>
            <a:r>
              <a:rPr lang="en-US" altLang="ko-KR"/>
              <a:t>",
      "</a:t>
            </a:r>
            <a:r>
              <a:rPr lang="ko-KR" altLang="en-US"/>
              <a:t>실제로 살펴본 방법</a:t>
            </a:r>
            <a:r>
              <a:rPr lang="en-US" altLang="ko-KR"/>
              <a:t>",
      "</a:t>
            </a:r>
            <a:r>
              <a:rPr lang="ko-KR" altLang="en-US"/>
              <a:t>쉽게 읽는 의미</a:t>
            </a:r>
            <a:r>
              <a:rPr lang="en-US" altLang="ko-KR"/>
              <a:t>"
    ],
    [
      "</a:t>
            </a:r>
            <a:r>
              <a:rPr lang="ko-KR" altLang="en-US"/>
              <a:t>참여자 </a:t>
            </a:r>
            <a:r>
              <a:rPr lang="en-US" altLang="ko-KR"/>
              <a:t>91</a:t>
            </a:r>
            <a:r>
              <a:rPr lang="ko-KR" altLang="en-US"/>
              <a:t>명</a:t>
            </a:r>
            <a:r>
              <a:rPr lang="en-US" altLang="ko-KR"/>
              <a:t>",
      "</a:t>
            </a:r>
            <a:r>
              <a:rPr lang="ko-KR" altLang="en-US"/>
              <a:t>돌봄 스트레스 집단 </a:t>
            </a:r>
            <a:r>
              <a:rPr lang="en-US" altLang="ko-KR"/>
              <a:t>46</a:t>
            </a:r>
            <a:r>
              <a:rPr lang="ko-KR" altLang="en-US"/>
              <a:t>명</a:t>
            </a:r>
            <a:r>
              <a:rPr lang="en-US" altLang="ko-KR"/>
              <a:t>\n</a:t>
            </a:r>
            <a:r>
              <a:rPr lang="ko-KR" altLang="en-US"/>
              <a:t>비교 집단 </a:t>
            </a:r>
            <a:r>
              <a:rPr lang="en-US" altLang="ko-KR"/>
              <a:t>45</a:t>
            </a:r>
            <a:r>
              <a:rPr lang="ko-KR" altLang="en-US"/>
              <a:t>명</a:t>
            </a:r>
            <a:r>
              <a:rPr lang="en-US" altLang="ko-KR"/>
              <a:t>",
      "</a:t>
            </a:r>
            <a:r>
              <a:rPr lang="ko-KR" altLang="en-US"/>
              <a:t>자녀를 돌보는 건강한 여성</a:t>
            </a:r>
            <a:r>
              <a:rPr lang="en-US" altLang="ko-KR"/>
              <a:t>"
    ],
    [
      "</a:t>
            </a:r>
            <a:r>
              <a:rPr lang="ko-KR" altLang="en-US"/>
              <a:t>기분과 세포의 상태</a:t>
            </a:r>
            <a:r>
              <a:rPr lang="en-US" altLang="ko-KR"/>
              <a:t>",
      "</a:t>
            </a:r>
            <a:r>
              <a:rPr lang="ko-KR" altLang="en-US"/>
              <a:t>기분 기록 </a:t>
            </a:r>
            <a:r>
              <a:rPr lang="en-US" altLang="ko-KR"/>
              <a:t>+ </a:t>
            </a:r>
            <a:r>
              <a:rPr lang="ko-KR" altLang="en-US"/>
              <a:t>혈액 속 면역세포</a:t>
            </a:r>
            <a:r>
              <a:rPr lang="en-US" altLang="ko-KR"/>
              <a:t>\n</a:t>
            </a:r>
            <a:r>
              <a:rPr lang="ko-KR" altLang="en-US"/>
              <a:t>미토콘드리아 건강지수</a:t>
            </a:r>
            <a:r>
              <a:rPr lang="en-US" altLang="ko-KR"/>
              <a:t>(MHI)",
      "</a:t>
            </a:r>
            <a:r>
              <a:rPr lang="ko-KR" altLang="en-US"/>
              <a:t>기분과 세포 지표의 관계를 관찰</a:t>
            </a:r>
            <a:r>
              <a:rPr lang="en-US" altLang="ko-KR"/>
              <a:t>"
    ],
    [
      "</a:t>
            </a:r>
            <a:r>
              <a:rPr lang="ko-KR" altLang="en-US"/>
              <a:t>연구에서 나타난 관계</a:t>
            </a:r>
            <a:r>
              <a:rPr lang="en-US" altLang="ko-KR"/>
              <a:t>",
      "</a:t>
            </a:r>
            <a:r>
              <a:rPr lang="ko-KR" altLang="en-US"/>
              <a:t>채혈 전 긍정적인 저녁 기분과</a:t>
            </a:r>
            <a:r>
              <a:rPr lang="en-US" altLang="ko-KR"/>
              <a:t>\n</a:t>
            </a:r>
            <a:r>
              <a:rPr lang="ko-KR" altLang="en-US"/>
              <a:t>더 높은 </a:t>
            </a:r>
            <a:r>
              <a:rPr lang="en-US" altLang="ko-KR"/>
              <a:t>MHI</a:t>
            </a:r>
            <a:r>
              <a:rPr lang="ko-KR" altLang="en-US"/>
              <a:t>의 관련성</a:t>
            </a:r>
            <a:r>
              <a:rPr lang="en-US" altLang="ko-KR"/>
              <a:t>",
      "</a:t>
            </a:r>
            <a:r>
              <a:rPr lang="ko-KR" altLang="en-US"/>
              <a:t>기분과 몸을 함께 연구할 근거</a:t>
            </a:r>
            <a:r>
              <a:rPr lang="en-US" altLang="ko-KR"/>
              <a:t>"
    ]
  ],
  "note": "2018</a:t>
            </a:r>
            <a:r>
              <a:rPr lang="ko-KR" altLang="en-US"/>
              <a:t>년 관찰 연구입니다</a:t>
            </a:r>
            <a:r>
              <a:rPr lang="en-US" altLang="ko-KR"/>
              <a:t>. </a:t>
            </a:r>
            <a:r>
              <a:rPr lang="ko-KR" altLang="en-US"/>
              <a:t>감사</a:t>
            </a:r>
            <a:r>
              <a:rPr lang="en-US" altLang="ko-KR"/>
              <a:t>·</a:t>
            </a:r>
            <a:r>
              <a:rPr lang="ko-KR" altLang="en-US"/>
              <a:t>용서 훈련으로 며칠 만에 세포가 복구된다는 효과를 직접 시험한 연구는 아닙니다</a:t>
            </a:r>
            <a:r>
              <a:rPr lang="en-US" altLang="ko-KR"/>
              <a:t>.",
  "refs": [
    "MHI"
  ],
  "section": "</a:t>
            </a:r>
            <a:r>
              <a:rPr lang="ko-KR" altLang="en-US"/>
              <a:t>연구내용</a:t>
            </a:r>
            <a:r>
              <a:rPr lang="en-US" altLang="ko-KR"/>
              <a:t>"
}
Martin Picard </a:t>
            </a:r>
            <a:r>
              <a:rPr lang="ko-KR" altLang="en-US"/>
              <a:t>외 </a:t>
            </a:r>
            <a:r>
              <a:rPr lang="en-US" altLang="ko-KR"/>
              <a:t>(2018) · A Mitochondrial Health Index Sensitive to Mood and Caregiving Stress · Biological Psychiatry 84:9–17 · </a:t>
            </a:r>
            <a:r>
              <a:rPr lang="ko-KR" altLang="en-US"/>
              <a:t>관찰 연구 </a:t>
            </a:r>
            <a:r>
              <a:rPr lang="en-US" altLang="ko-KR"/>
              <a:t>· 10.1016/j.biopsych.2018.01.012 · https://www.picardlab.org/uploads/7/7/8/4/77845210/biol._psychiatry_2018_picard.pdf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C25D2-8461-4D18-AA9D-933EC60B788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6662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신체예산과 세포 에너지를 연결해 보기</a:t>
            </a:r>
            <a:r>
              <a:rPr lang="en-US" altLang="ko-KR"/>
              <a:t>",
  "kind": "table",
  "content": [
    [
      "</a:t>
            </a:r>
            <a:r>
              <a:rPr lang="ko-KR" altLang="en-US"/>
              <a:t>설명하는 관점</a:t>
            </a:r>
            <a:r>
              <a:rPr lang="en-US" altLang="ko-KR"/>
              <a:t>",
      "</a:t>
            </a:r>
            <a:r>
              <a:rPr lang="ko-KR" altLang="en-US"/>
              <a:t>독자를 위한 비유</a:t>
            </a:r>
            <a:r>
              <a:rPr lang="en-US" altLang="ko-KR"/>
              <a:t>",
      "</a:t>
            </a:r>
            <a:r>
              <a:rPr lang="ko-KR" altLang="en-US"/>
              <a:t>함께 이해할 부분</a:t>
            </a:r>
            <a:r>
              <a:rPr lang="en-US" altLang="ko-KR"/>
              <a:t>"
    ],
    [
      "</a:t>
            </a:r>
            <a:r>
              <a:rPr lang="ko-KR" altLang="en-US"/>
              <a:t>배럿</a:t>
            </a:r>
            <a:r>
              <a:rPr lang="en-US" altLang="ko-KR"/>
              <a:t>: </a:t>
            </a:r>
            <a:r>
              <a:rPr lang="ko-KR" altLang="en-US"/>
              <a:t>몸의 자원 조절</a:t>
            </a:r>
            <a:r>
              <a:rPr lang="en-US" altLang="ko-KR"/>
              <a:t>",
      "</a:t>
            </a:r>
            <a:r>
              <a:rPr lang="ko-KR" altLang="en-US"/>
              <a:t>생활 전체의 예산 관리</a:t>
            </a:r>
            <a:r>
              <a:rPr lang="en-US" altLang="ko-KR"/>
              <a:t>",
      "</a:t>
            </a:r>
            <a:r>
              <a:rPr lang="ko-KR" altLang="en-US"/>
              <a:t>지금의 요구와 회복 조건을 살핌</a:t>
            </a:r>
            <a:r>
              <a:rPr lang="en-US" altLang="ko-KR"/>
              <a:t>"
    ],
    [
      "</a:t>
            </a:r>
            <a:r>
              <a:rPr lang="ko-KR" altLang="en-US"/>
              <a:t>피카드</a:t>
            </a:r>
            <a:r>
              <a:rPr lang="en-US" altLang="ko-KR"/>
              <a:t>\n</a:t>
            </a:r>
            <a:r>
              <a:rPr lang="ko-KR" altLang="en-US"/>
              <a:t>에너지와 신호 전달</a:t>
            </a:r>
            <a:r>
              <a:rPr lang="en-US" altLang="ko-KR"/>
              <a:t>",
      "</a:t>
            </a:r>
            <a:r>
              <a:rPr lang="ko-KR" altLang="en-US"/>
              <a:t>현장에서 신호를 읽는 팀</a:t>
            </a:r>
            <a:r>
              <a:rPr lang="en-US" altLang="ko-KR"/>
              <a:t>",
      "</a:t>
            </a:r>
            <a:r>
              <a:rPr lang="ko-KR" altLang="en-US"/>
              <a:t>세포도 몸의 변화에 반응함</a:t>
            </a:r>
            <a:r>
              <a:rPr lang="en-US" altLang="ko-KR"/>
              <a:t>"
    ],
    [
      "</a:t>
            </a:r>
            <a:r>
              <a:rPr lang="ko-KR" altLang="en-US"/>
              <a:t>두 설명의 공통점</a:t>
            </a:r>
            <a:r>
              <a:rPr lang="en-US" altLang="ko-KR"/>
              <a:t>",
      "</a:t>
            </a:r>
            <a:r>
              <a:rPr lang="ko-KR" altLang="en-US"/>
              <a:t>혼자만의 의지로 운영되지 않음</a:t>
            </a:r>
            <a:r>
              <a:rPr lang="en-US" altLang="ko-KR"/>
              <a:t>",
      "</a:t>
            </a:r>
            <a:r>
              <a:rPr lang="ko-KR" altLang="en-US"/>
              <a:t>몸 </a:t>
            </a:r>
            <a:r>
              <a:rPr lang="en-US" altLang="ko-KR"/>
              <a:t>· </a:t>
            </a:r>
            <a:r>
              <a:rPr lang="ko-KR" altLang="en-US"/>
              <a:t>환경 </a:t>
            </a:r>
            <a:r>
              <a:rPr lang="en-US" altLang="ko-KR"/>
              <a:t>· </a:t>
            </a:r>
            <a:r>
              <a:rPr lang="ko-KR" altLang="en-US"/>
              <a:t>관계를 함께 살핌</a:t>
            </a:r>
            <a:r>
              <a:rPr lang="en-US" altLang="ko-KR"/>
              <a:t>"
    ]
  ],
  "note": "</a:t>
            </a:r>
            <a:r>
              <a:rPr lang="ko-KR" altLang="en-US"/>
              <a:t>두 연구자의 서로 다른 설명을 연결한 편집자의 비유입니다</a:t>
            </a:r>
            <a:r>
              <a:rPr lang="en-US" altLang="ko-KR"/>
              <a:t>. </a:t>
            </a:r>
            <a:r>
              <a:rPr lang="ko-KR" altLang="en-US"/>
              <a:t>하나의 통합된 치료 이론이나 검증된 계산 모델은 아닙니다</a:t>
            </a:r>
            <a:r>
              <a:rPr lang="en-US" altLang="ko-KR"/>
              <a:t>.",
  "refs": [
    "BV",
    "MV",
    "MIPS"
  ],
  "section": "</a:t>
            </a:r>
            <a:r>
              <a:rPr lang="ko-KR" altLang="en-US"/>
              <a:t>결론</a:t>
            </a:r>
            <a:r>
              <a:rPr lang="en-US" altLang="ko-KR"/>
              <a:t>"
}
Lisa Feldman Barrett · Huberman Lab (2023-10-16) · How to Understand Emotions · 02:08:36 / 02:27:40 · </a:t>
            </a:r>
            <a:r>
              <a:rPr lang="ko-KR" altLang="en-US"/>
              <a:t>영상 설명</a:t>
            </a:r>
            <a:r>
              <a:rPr lang="en-US" altLang="ko-KR"/>
              <a:t>: </a:t>
            </a:r>
            <a:r>
              <a:rPr lang="ko-KR" altLang="en-US"/>
              <a:t>공식 대화록을 쉬운 한국어로 요약 </a:t>
            </a:r>
            <a:r>
              <a:rPr lang="en-US" altLang="ko-KR"/>
              <a:t>·  · https://www.youtube.com/watch?v=FeRgqJVALMQ&amp;t=7716s
Martin Picard · Huberman Lab · Improve Energy &amp; Longevity by Optimizing Mitochondria · 00:03:50 / 00:25:26 · </a:t>
            </a:r>
            <a:r>
              <a:rPr lang="ko-KR" altLang="en-US"/>
              <a:t>영상 설명</a:t>
            </a:r>
            <a:r>
              <a:rPr lang="en-US" altLang="ko-KR"/>
              <a:t>: </a:t>
            </a:r>
            <a:r>
              <a:rPr lang="ko-KR" altLang="en-US"/>
              <a:t>공식 대화록을 쉬운 한국어로 요약 </a:t>
            </a:r>
            <a:r>
              <a:rPr lang="en-US" altLang="ko-KR"/>
              <a:t>·  · https://www.youtube.com/watch?v=nMkQUlBtFlk&amp;t=230s
Martin Picard · Orian S. Shirihai (2022) · Mitochondrial signal transduction · Cell Metabolism · </a:t>
            </a:r>
            <a:r>
              <a:rPr lang="ko-KR" altLang="en-US"/>
              <a:t>관점</a:t>
            </a:r>
            <a:r>
              <a:rPr lang="en-US" altLang="ko-KR"/>
              <a:t>·</a:t>
            </a:r>
            <a:r>
              <a:rPr lang="ko-KR" altLang="en-US"/>
              <a:t>종설</a:t>
            </a:r>
            <a:r>
              <a:rPr lang="en-US" altLang="ko-KR"/>
              <a:t>: </a:t>
            </a:r>
            <a:r>
              <a:rPr lang="ko-KR" altLang="en-US"/>
              <a:t>신호 처리 모델 </a:t>
            </a:r>
            <a:r>
              <a:rPr lang="en-US" altLang="ko-KR"/>
              <a:t>· 10.1016/j.cmet.2022.10.008 · https://www.picardlab.org/uploads/7/7/8/4/77845210/mitochondrial_signal_transduction_cell_metab_2022.pdf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C25D2-8461-4D18-AA9D-933EC60B788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0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에너지를 보충할 일상의 조건</a:t>
            </a:r>
            <a:r>
              <a:rPr lang="en-US" altLang="ko-KR"/>
              <a:t>",
  "kind": "table",
  "content": [
    [
      "</a:t>
            </a:r>
            <a:r>
              <a:rPr lang="ko-KR" altLang="en-US"/>
              <a:t>살펴볼 조건</a:t>
            </a:r>
            <a:r>
              <a:rPr lang="en-US" altLang="ko-KR"/>
              <a:t>",
      "</a:t>
            </a:r>
            <a:r>
              <a:rPr lang="ko-KR" altLang="en-US"/>
              <a:t>일상에서의 선택</a:t>
            </a:r>
            <a:r>
              <a:rPr lang="en-US" altLang="ko-KR"/>
              <a:t>",
      "</a:t>
            </a:r>
            <a:r>
              <a:rPr lang="ko-KR" altLang="en-US"/>
              <a:t>이렇게 받아들이기</a:t>
            </a:r>
            <a:r>
              <a:rPr lang="en-US" altLang="ko-KR"/>
              <a:t>"
    ],
    [
      "</a:t>
            </a:r>
            <a:r>
              <a:rPr lang="ko-KR" altLang="en-US"/>
              <a:t>움직임</a:t>
            </a:r>
            <a:r>
              <a:rPr lang="en-US" altLang="ko-KR"/>
              <a:t>",
      "</a:t>
            </a:r>
            <a:r>
              <a:rPr lang="ko-KR" altLang="en-US"/>
              <a:t>가능한 범위의 걷기와 활동</a:t>
            </a:r>
            <a:r>
              <a:rPr lang="en-US" altLang="ko-KR"/>
              <a:t>",
      "</a:t>
            </a:r>
            <a:r>
              <a:rPr lang="ko-KR" altLang="en-US"/>
              <a:t>체력과 건강 상태에 맞춰 선택</a:t>
            </a:r>
            <a:r>
              <a:rPr lang="en-US" altLang="ko-KR"/>
              <a:t>"
    ],
    [
      "</a:t>
            </a:r>
            <a:r>
              <a:rPr lang="ko-KR" altLang="en-US"/>
              <a:t>수면과 휴식</a:t>
            </a:r>
            <a:r>
              <a:rPr lang="en-US" altLang="ko-KR"/>
              <a:t>",
      "</a:t>
            </a:r>
            <a:r>
              <a:rPr lang="ko-KR" altLang="en-US"/>
              <a:t>잠과 회복 시간을 확보</a:t>
            </a:r>
            <a:r>
              <a:rPr lang="en-US" altLang="ko-KR"/>
              <a:t>",
      "</a:t>
            </a:r>
            <a:r>
              <a:rPr lang="ko-KR" altLang="en-US"/>
              <a:t>다른 생활 조건과 함께 조정</a:t>
            </a:r>
            <a:r>
              <a:rPr lang="en-US" altLang="ko-KR"/>
              <a:t>"
    ],
    [
      "</a:t>
            </a:r>
            <a:r>
              <a:rPr lang="ko-KR" altLang="en-US"/>
              <a:t>관계와 정서</a:t>
            </a:r>
            <a:r>
              <a:rPr lang="en-US" altLang="ko-KR"/>
              <a:t>",
      "</a:t>
            </a:r>
            <a:r>
              <a:rPr lang="ko-KR" altLang="en-US"/>
              <a:t>도움 요청 </a:t>
            </a:r>
            <a:r>
              <a:rPr lang="en-US" altLang="ko-KR"/>
              <a:t>· </a:t>
            </a:r>
            <a:r>
              <a:rPr lang="ko-KR" altLang="en-US"/>
              <a:t>편안한 관계 </a:t>
            </a:r>
            <a:r>
              <a:rPr lang="en-US" altLang="ko-KR"/>
              <a:t>· </a:t>
            </a:r>
            <a:r>
              <a:rPr lang="ko-KR" altLang="en-US"/>
              <a:t>기록</a:t>
            </a:r>
            <a:r>
              <a:rPr lang="en-US" altLang="ko-KR"/>
              <a:t>",
      "</a:t>
            </a:r>
            <a:r>
              <a:rPr lang="ko-KR" altLang="en-US"/>
              <a:t>기분과 몸을 함께 돌볼 기회</a:t>
            </a:r>
            <a:r>
              <a:rPr lang="en-US" altLang="ko-KR"/>
              <a:t>"
    ]
  ],
  "note": "</a:t>
            </a:r>
            <a:r>
              <a:rPr lang="ko-KR" altLang="en-US"/>
              <a:t>영상과 원고를 바탕으로 한 생활 적용 제안입니다</a:t>
            </a:r>
            <a:r>
              <a:rPr lang="en-US" altLang="ko-KR"/>
              <a:t>. </a:t>
            </a:r>
            <a:r>
              <a:rPr lang="ko-KR" altLang="en-US"/>
              <a:t>운동을 유일한 해결책으로 보거나 특정 행동의 세포 치료 효과를 약속하지 않습니다</a:t>
            </a:r>
            <a:r>
              <a:rPr lang="en-US" altLang="ko-KR"/>
              <a:t>.",
  "refs": [
    "MV"
  ],
  "section": "</a:t>
            </a:r>
            <a:r>
              <a:rPr lang="ko-KR" altLang="en-US"/>
              <a:t>우리가 적용할 부분</a:t>
            </a:r>
            <a:r>
              <a:rPr lang="en-US" altLang="ko-KR"/>
              <a:t>",
  "art": "CUT08.png"
}
Martin Picard · Huberman Lab · Improve Energy &amp; Longevity by Optimizing Mitochondria · 00:03:50 / 00:25:26 · </a:t>
            </a:r>
            <a:r>
              <a:rPr lang="ko-KR" altLang="en-US"/>
              <a:t>영상 설명</a:t>
            </a:r>
            <a:r>
              <a:rPr lang="en-US" altLang="ko-KR"/>
              <a:t>: </a:t>
            </a:r>
            <a:r>
              <a:rPr lang="ko-KR" altLang="en-US"/>
              <a:t>공식 대화록을 쉬운 한국어로 요약 </a:t>
            </a:r>
            <a:r>
              <a:rPr lang="en-US" altLang="ko-KR"/>
              <a:t>·  · https://www.youtube.com/watch?v=nMkQUlBtFlk&amp;t=230s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C25D2-8461-4D18-AA9D-933EC60B788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00727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오늘의 부담을 줄이는 한 가지 선택</a:t>
            </a:r>
            <a:r>
              <a:rPr lang="en-US" altLang="ko-KR"/>
              <a:t>",
  "kind": "table",
  "content": [
    [
      "</a:t>
            </a:r>
            <a:r>
              <a:rPr lang="ko-KR" altLang="en-US"/>
              <a:t>사람들의 문제</a:t>
            </a:r>
            <a:r>
              <a:rPr lang="en-US" altLang="ko-KR"/>
              <a:t>",
      "</a:t>
            </a:r>
            <a:r>
              <a:rPr lang="ko-KR" altLang="en-US"/>
              <a:t>다른 관점에서 보기</a:t>
            </a:r>
            <a:r>
              <a:rPr lang="en-US" altLang="ko-KR"/>
              <a:t>",
      "</a:t>
            </a:r>
            <a:r>
              <a:rPr lang="ko-KR" altLang="en-US"/>
              <a:t>오늘의 한 가지 선택</a:t>
            </a:r>
            <a:r>
              <a:rPr lang="en-US" altLang="ko-KR"/>
              <a:t>"
    ],
    [
      "</a:t>
            </a:r>
            <a:r>
              <a:rPr lang="ko-KR" altLang="en-US"/>
              <a:t>직장인</a:t>
            </a:r>
            <a:r>
              <a:rPr lang="en-US" altLang="ko-KR"/>
              <a:t>\n</a:t>
            </a:r>
            <a:r>
              <a:rPr lang="ko-KR" altLang="en-US"/>
              <a:t>머리가 흐리고 지침</a:t>
            </a:r>
            <a:r>
              <a:rPr lang="en-US" altLang="ko-KR"/>
              <a:t>",
      "</a:t>
            </a:r>
            <a:r>
              <a:rPr lang="ko-KR" altLang="en-US"/>
              <a:t>의지뿐 아니라 부담과 회복 확인</a:t>
            </a:r>
            <a:r>
              <a:rPr lang="en-US" altLang="ko-KR"/>
              <a:t>",
      "</a:t>
            </a:r>
            <a:r>
              <a:rPr lang="ko-KR" altLang="en-US"/>
              <a:t>업무량 </a:t>
            </a:r>
            <a:r>
              <a:rPr lang="en-US" altLang="ko-KR"/>
              <a:t>· </a:t>
            </a:r>
            <a:r>
              <a:rPr lang="ko-KR" altLang="en-US"/>
              <a:t>휴식 중 하나 조정</a:t>
            </a:r>
            <a:r>
              <a:rPr lang="en-US" altLang="ko-KR"/>
              <a:t>"
    ],
    [
      "</a:t>
            </a:r>
            <a:r>
              <a:rPr lang="ko-KR" altLang="en-US"/>
              <a:t>전환기</a:t>
            </a:r>
            <a:r>
              <a:rPr lang="en-US" altLang="ko-KR"/>
              <a:t>\n</a:t>
            </a:r>
            <a:r>
              <a:rPr lang="ko-KR" altLang="en-US"/>
              <a:t>불안해서 계속 무리함</a:t>
            </a:r>
            <a:r>
              <a:rPr lang="en-US" altLang="ko-KR"/>
              <a:t>",
      "</a:t>
            </a:r>
            <a:r>
              <a:rPr lang="ko-KR" altLang="en-US"/>
              <a:t>불확실성과 몸의 요구를 분리</a:t>
            </a:r>
            <a:r>
              <a:rPr lang="en-US" altLang="ko-KR"/>
              <a:t>",
      "</a:t>
            </a:r>
            <a:r>
              <a:rPr lang="ko-KR" altLang="en-US"/>
              <a:t>작은 실행 뒤 회복 시간 확보</a:t>
            </a:r>
            <a:r>
              <a:rPr lang="en-US" altLang="ko-KR"/>
              <a:t>"
    ],
    [
      "1</a:t>
            </a:r>
            <a:r>
              <a:rPr lang="ko-KR" altLang="en-US"/>
              <a:t>인 사업자</a:t>
            </a:r>
            <a:r>
              <a:rPr lang="en-US" altLang="ko-KR"/>
              <a:t>\n</a:t>
            </a:r>
            <a:r>
              <a:rPr lang="ko-KR" altLang="en-US"/>
              <a:t>늘 업무 대기 상태</a:t>
            </a:r>
            <a:r>
              <a:rPr lang="en-US" altLang="ko-KR"/>
              <a:t>",
      "</a:t>
            </a:r>
            <a:r>
              <a:rPr lang="ko-KR" altLang="en-US"/>
              <a:t>책임의 범위와 지원 조건 확인</a:t>
            </a:r>
            <a:r>
              <a:rPr lang="en-US" altLang="ko-KR"/>
              <a:t>",
      "</a:t>
            </a:r>
            <a:r>
              <a:rPr lang="ko-KR" altLang="en-US"/>
              <a:t>업무 종료 시간 또는 분담 정하기</a:t>
            </a:r>
            <a:r>
              <a:rPr lang="en-US" altLang="ko-KR"/>
              <a:t>"
    ]
  ],
  "note": "</a:t>
            </a:r>
            <a:r>
              <a:rPr lang="ko-KR" altLang="en-US"/>
              <a:t>나를 너무 몰아붙일 필요 없는 이유</a:t>
            </a:r>
            <a:r>
              <a:rPr lang="en-US" altLang="ko-KR"/>
              <a:t>: </a:t>
            </a:r>
            <a:r>
              <a:rPr lang="ko-KR" altLang="en-US"/>
              <a:t>에너지는 의지만의 문제가 아닙니다</a:t>
            </a:r>
            <a:r>
              <a:rPr lang="en-US" altLang="ko-KR"/>
              <a:t>. </a:t>
            </a:r>
            <a:r>
              <a:rPr lang="ko-KR" altLang="en-US"/>
              <a:t>지속되거나 심한 피로는 이 자료만으로 판단하지 않습니다</a:t>
            </a:r>
            <a:r>
              <a:rPr lang="en-US" altLang="ko-KR"/>
              <a:t>.",
  "refs": [],
  "section": "</a:t>
            </a:r>
            <a:r>
              <a:rPr lang="ko-KR" altLang="en-US"/>
              <a:t>결론과 적용</a:t>
            </a:r>
            <a:r>
              <a:rPr lang="en-US" altLang="ko-KR"/>
              <a:t>"
}
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C25D2-8461-4D18-AA9D-933EC60B7881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0121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피카드의 설명과 연구 원문</a:t>
            </a:r>
            <a:r>
              <a:rPr lang="en-US" altLang="ko-KR"/>
              <a:t>",
  "kind": "sources",
  "content": [
    "MV",
    "MIPS",
    "MHI"
  ],
  "note": "</a:t>
            </a:r>
            <a:r>
              <a:rPr lang="ko-KR" altLang="en-US"/>
              <a:t>영상은 설명을 이해하는 자료</a:t>
            </a:r>
            <a:r>
              <a:rPr lang="en-US" altLang="ko-KR"/>
              <a:t>, MIPS</a:t>
            </a:r>
            <a:r>
              <a:rPr lang="ko-KR" altLang="en-US"/>
              <a:t>는 관점</a:t>
            </a:r>
            <a:r>
              <a:rPr lang="en-US" altLang="ko-KR"/>
              <a:t>·</a:t>
            </a:r>
            <a:r>
              <a:rPr lang="ko-KR" altLang="en-US"/>
              <a:t>종설</a:t>
            </a:r>
            <a:r>
              <a:rPr lang="en-US" altLang="ko-KR"/>
              <a:t>, MHI</a:t>
            </a:r>
            <a:r>
              <a:rPr lang="ko-KR" altLang="en-US"/>
              <a:t>는 관찰 연구입니다</a:t>
            </a:r>
            <a:r>
              <a:rPr lang="en-US" altLang="ko-KR"/>
              <a:t>. </a:t>
            </a:r>
            <a:r>
              <a:rPr lang="ko-KR" altLang="en-US"/>
              <a:t>성격이 다른 자료를 구분해 읽습니다</a:t>
            </a:r>
            <a:r>
              <a:rPr lang="en-US" altLang="ko-KR"/>
              <a:t>.",
  "refs": [
    "MV",
    "MIPS",
    "MHI"
  ],
  "section": "</a:t>
            </a:r>
            <a:r>
              <a:rPr lang="ko-KR" altLang="en-US"/>
              <a:t>참고자료</a:t>
            </a:r>
            <a:r>
              <a:rPr lang="en-US" altLang="ko-KR"/>
              <a:t>"
}
Martin Picard · Huberman Lab · Improve Energy &amp; Longevity by Optimizing Mitochondria · 00:03:50 / 00:25:26 · </a:t>
            </a:r>
            <a:r>
              <a:rPr lang="ko-KR" altLang="en-US"/>
              <a:t>영상 설명</a:t>
            </a:r>
            <a:r>
              <a:rPr lang="en-US" altLang="ko-KR"/>
              <a:t>: </a:t>
            </a:r>
            <a:r>
              <a:rPr lang="ko-KR" altLang="en-US"/>
              <a:t>공식 대화록을 쉬운 한국어로 요약 </a:t>
            </a:r>
            <a:r>
              <a:rPr lang="en-US" altLang="ko-KR"/>
              <a:t>·  · https://www.youtube.com/watch?v=nMkQUlBtFlk&amp;t=230s
Martin Picard · Orian S. Shirihai (2022) · Mitochondrial signal transduction · Cell Metabolism · </a:t>
            </a:r>
            <a:r>
              <a:rPr lang="ko-KR" altLang="en-US"/>
              <a:t>관점</a:t>
            </a:r>
            <a:r>
              <a:rPr lang="en-US" altLang="ko-KR"/>
              <a:t>·</a:t>
            </a:r>
            <a:r>
              <a:rPr lang="ko-KR" altLang="en-US"/>
              <a:t>종설</a:t>
            </a:r>
            <a:r>
              <a:rPr lang="en-US" altLang="ko-KR"/>
              <a:t>: </a:t>
            </a:r>
            <a:r>
              <a:rPr lang="ko-KR" altLang="en-US"/>
              <a:t>신호 처리 모델 </a:t>
            </a:r>
            <a:r>
              <a:rPr lang="en-US" altLang="ko-KR"/>
              <a:t>· 10.1016/j.cmet.2022.10.008 · https://www.picardlab.org/uploads/7/7/8/4/77845210/mitochondrial_signal_transduction_cell_metab_2022.pdf
Martin Picard </a:t>
            </a:r>
            <a:r>
              <a:rPr lang="ko-KR" altLang="en-US"/>
              <a:t>외 </a:t>
            </a:r>
            <a:r>
              <a:rPr lang="en-US" altLang="ko-KR"/>
              <a:t>(2018) · A Mitochondrial Health Index Sensitive to Mood and Caregiving Stress · Biological Psychiatry 84:9–17 · </a:t>
            </a:r>
            <a:r>
              <a:rPr lang="ko-KR" altLang="en-US"/>
              <a:t>관찰 연구 </a:t>
            </a:r>
            <a:r>
              <a:rPr lang="en-US" altLang="ko-KR"/>
              <a:t>· 10.1016/j.biopsych.2018.01.012 · https://www.picardlab.org/uploads/7/7/8/4/77845210/biol._psychiatry_2018_picard.pdf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C25D2-8461-4D18-AA9D-933EC60B7881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997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스트레스 연구의 범위와 사진 출처</a:t>
            </a:r>
            <a:r>
              <a:rPr lang="en-US" altLang="ko-KR"/>
              <a:t>",
  "kind": "sources",
  "content": [
    "M18",
    "MP"
  ],
  "note": "23</a:t>
            </a:r>
            <a:r>
              <a:rPr lang="ko-KR" altLang="en-US"/>
              <a:t>편 차트는 </a:t>
            </a:r>
            <a:r>
              <a:rPr lang="en-US" altLang="ko-KR"/>
              <a:t>2018</a:t>
            </a:r>
            <a:r>
              <a:rPr lang="ko-KR" altLang="en-US"/>
              <a:t>년 종설의 범위입니다</a:t>
            </a:r>
            <a:r>
              <a:rPr lang="en-US" altLang="ko-KR"/>
              <a:t>. </a:t>
            </a:r>
            <a:r>
              <a:rPr lang="ko-KR" altLang="en-US"/>
              <a:t>연구자 사진은 공식 프로필 출처이며 공개 배포 전 재사용 권리 확인이 필요합니다</a:t>
            </a:r>
            <a:r>
              <a:rPr lang="en-US" altLang="ko-KR"/>
              <a:t>.",
  "refs": [
    "M18",
    "MP"
  ],
  "section": "</a:t>
            </a:r>
            <a:r>
              <a:rPr lang="ko-KR" altLang="en-US"/>
              <a:t>참고자료</a:t>
            </a:r>
            <a:r>
              <a:rPr lang="en-US" altLang="ko-KR"/>
              <a:t>"
}
Picard &amp; McEwen (2018) · Psychological Stress and Mitochondria: A Systematic Review · Psychosomatic Medicine 80:141-153 · 10.1097/PSY.0000000000000545 · https://www.picardlab.org/uploads/7/7/8/4/77845210/psychosomatic_medicine_2018_picard-2.pdf
Martin Picard · Columbia University · </a:t>
            </a:r>
            <a:r>
              <a:rPr lang="ko-KR" altLang="en-US"/>
              <a:t>행동의학 교수 </a:t>
            </a:r>
            <a:r>
              <a:rPr lang="en-US" altLang="ko-KR"/>
              <a:t>· </a:t>
            </a:r>
            <a:r>
              <a:rPr lang="ko-KR" altLang="en-US"/>
              <a:t>정신과</a:t>
            </a:r>
            <a:r>
              <a:rPr lang="en-US" altLang="ko-KR"/>
              <a:t>·</a:t>
            </a:r>
            <a:r>
              <a:rPr lang="ko-KR" altLang="en-US"/>
              <a:t>신경과 </a:t>
            </a:r>
            <a:r>
              <a:rPr lang="en-US" altLang="ko-KR"/>
              <a:t>· </a:t>
            </a:r>
            <a:r>
              <a:rPr lang="ko-KR" altLang="en-US"/>
              <a:t>사진</a:t>
            </a:r>
            <a:r>
              <a:rPr lang="en-US" altLang="ko-KR"/>
              <a:t>: Columbia </a:t>
            </a:r>
            <a:r>
              <a:rPr lang="ko-KR" altLang="en-US"/>
              <a:t>공식 프로필 </a:t>
            </a:r>
            <a:r>
              <a:rPr lang="en-US" altLang="ko-KR"/>
              <a:t>· </a:t>
            </a:r>
            <a:r>
              <a:rPr lang="ko-KR" altLang="en-US"/>
              <a:t>공개 재사용 권리 미확인 </a:t>
            </a:r>
            <a:r>
              <a:rPr lang="en-US" altLang="ko-KR"/>
              <a:t>·  · https://www.vagelos.columbia.edu/profile/martin-picard-phd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C25D2-8461-4D18-AA9D-933EC60B7881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9175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4BD129-6D16-1E8C-DDCE-D4085AC147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384A555-E9BB-EEC1-3CF4-1F81F0CAA0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6B2C482-82E9-68CE-77C1-9DFA11199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ECE8-B408-4842-8221-80CA5C110316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858228D-AE78-A278-F007-4BD0944EC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D092B41-01FC-33C7-5286-C54862590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A832E-FCF8-4DFE-9207-8386DE91E9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7964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315704-FF12-10A2-24B1-001FCB4E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4E573C-E6E0-4BBA-53B8-63E1298DC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14B8B45-D9B7-E7B5-97AC-844A3EE93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ECE8-B408-4842-8221-80CA5C110316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209B45A-A396-BDBE-7976-0FC717FE9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B039208-EAE8-6C1D-B3AC-EFCAD8343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A832E-FCF8-4DFE-9207-8386DE91E9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8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7F2B5B-9163-17B6-4E4F-8739D28B8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8EA6097-2E0E-DC45-656B-D73111C89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A0F87B7-E0DD-803B-EEE0-0D7532B23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ECE8-B408-4842-8221-80CA5C110316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1B6AED1-C703-19A3-EA46-77316339B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528D537-37A5-D6DC-7F40-CF1141F75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A832E-FCF8-4DFE-9207-8386DE91E9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5889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E0D233-944F-C64A-FBA4-E798D375D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32EBCE6-4C0A-591B-694F-492A9F2B4D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67555D2-3519-CD38-124B-93AA00349A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802BF61-989E-4709-0B6B-6024BA469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ECE8-B408-4842-8221-80CA5C110316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AD47C2F-5DBF-6351-139F-0887A61DA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AFECE4E-9429-A06A-8AC3-4B577C7E1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A832E-FCF8-4DFE-9207-8386DE91E9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9226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37188AA-11D0-4D8F-C8CA-27B526D89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B02831B-D9FE-BB79-F390-669C48D99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33F9C29-4E25-C7EE-13E8-2197E58F4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86FE11A-5E5D-E5FE-B119-08BCD0F7BC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4742CF7-27A8-5274-E2CE-29EF224BCD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3FBA78A-74E1-504F-87EF-E10D31184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ECE8-B408-4842-8221-80CA5C110316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B7BC278-85E2-CB71-027C-710BC25B3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478D922-7C62-970F-8E7F-7CFF067F6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A832E-FCF8-4DFE-9207-8386DE91E9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603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65BC9F-9F7B-14FC-F974-6B08E188C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368BC54-D6DD-8CA5-6A5D-90950D7B6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ECE8-B408-4842-8221-80CA5C110316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C7FA6C0-8D8A-4FC6-E363-3D953F433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7F522ED-D515-504A-D5C9-9C1256A8B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A832E-FCF8-4DFE-9207-8386DE91E9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930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CE3DFEE-581A-830F-CEAE-908F7399C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ECE8-B408-4842-8221-80CA5C110316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9913719-A3D5-B683-9F5B-138FB7258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C60C148-57F1-5B79-3FBB-607D0C3F0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A832E-FCF8-4DFE-9207-8386DE91E9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6522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A62BDC-9454-E70A-E267-E00CFB967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21A89EB-2859-743C-F735-208360816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842BE0A-DC90-49B5-6D5B-0411020071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6ACBFAE-BAB4-D183-D522-A5FFF810A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ECE8-B408-4842-8221-80CA5C110316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9F6C53E-0AB4-F8A5-D436-7F0C3CA2D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CDD5F3F-036A-B00E-F923-ED5495C92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A832E-FCF8-4DFE-9207-8386DE91E9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2503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548511-80BD-3F96-AD6C-331E99BD6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9D76A03-B6A7-B6CA-B5AA-6CFA6C97B73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D215561-C4B8-D730-A6F4-74E30325E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08E8E9-2AB9-8A9B-2960-4F225FD9C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ECE8-B408-4842-8221-80CA5C110316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D4E26F-4040-A8A6-9330-8D3CCADF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58FCE84-447C-A324-B32C-F3E4CFA61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A832E-FCF8-4DFE-9207-8386DE91E9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872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646F4C-37DA-32F2-2F80-EE5AFC1C3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C71CBAF-9F8D-DA15-B5A9-38820895F0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C697A98-E654-2841-39FD-72CCB6B3C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ECE8-B408-4842-8221-80CA5C110316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144572D-3D7D-C091-20BC-7BFBE301F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85EB8BA-1B8A-B2E2-7328-BCCC2BCF3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A832E-FCF8-4DFE-9207-8386DE91E9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6631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26E9FFA-F019-AE03-ABB8-FB8A7427B3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9840779-1635-BB72-CEE8-66C18232CA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554A9C-BDF6-671B-919F-E10086EAF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ECE8-B408-4842-8221-80CA5C110316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389CCAD-E846-7E76-368A-57F7CE7BE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C9A4C3F-205B-99D2-EC4C-EDF40C4DA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A832E-FCF8-4DFE-9207-8386DE91E9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9780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6B15E9E-14A0-E326-3D94-0BC4F6C31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1758D80-F4CE-C150-A592-446C1939C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5630266-3D09-B55D-5162-0E128EC5C0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FCECE8-B408-4842-8221-80CA5C110316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95333B2-A90E-7C2E-50F4-BEDD60F3C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3FB0A1-56CE-DF86-0810-1F4DC7B9C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8A832E-FCF8-4DFE-9207-8386DE91E9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258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MkQUlBtFlk&amp;t=230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picardlab.org/uploads/7/7/8/4/77845210/biol._psychiatry_2018_picard.pdf" TargetMode="External"/><Relationship Id="rId4" Type="http://schemas.openxmlformats.org/officeDocument/2006/relationships/hyperlink" Target="https://www.picardlab.org/uploads/7/7/8/4/77845210/mitochondrial_signal_transduction_cell_metab_2022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cardlab.org/uploads/7/7/8/4/77845210/psychosomatic_medicine_2018_picard-2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vagelos.columbia.edu/profile/martin-picard-ph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01577D3F-2062-5274-4BCA-9A4311400DB5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사람들의 문제">
            <a:extLst>
              <a:ext uri="{FF2B5EF4-FFF2-40B4-BE49-F238E27FC236}">
                <a16:creationId xmlns:a16="http://schemas.microsoft.com/office/drawing/2014/main" id="{A367890D-DBC6-0708-A2B3-4E1C014C2975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사람들의 문제</a:t>
            </a:r>
          </a:p>
        </p:txBody>
      </p:sp>
      <p:sp>
        <p:nvSpPr>
          <p:cNvPr id="4" name="TextBox 3" descr="미토콘드리아와 스트레스">
            <a:extLst>
              <a:ext uri="{FF2B5EF4-FFF2-40B4-BE49-F238E27FC236}">
                <a16:creationId xmlns:a16="http://schemas.microsoft.com/office/drawing/2014/main" id="{06B88303-F7CC-7A87-CD16-64DBE5536196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310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미토콘드리아와 스트레스</a:t>
            </a:r>
          </a:p>
        </p:txBody>
      </p:sp>
      <p:sp>
        <p:nvSpPr>
          <p:cNvPr id="5" name="TextBox 4" descr="피카드의 관점으로 살펴보는 에너지와 회복">
            <a:extLst>
              <a:ext uri="{FF2B5EF4-FFF2-40B4-BE49-F238E27FC236}">
                <a16:creationId xmlns:a16="http://schemas.microsoft.com/office/drawing/2014/main" id="{F36055A5-1D3B-D1E8-970B-0EFF93CB4F28}"/>
              </a:ext>
            </a:extLst>
          </p:cNvPr>
          <p:cNvSpPr txBox="1"/>
          <p:nvPr/>
        </p:nvSpPr>
        <p:spPr>
          <a:xfrm>
            <a:off x="698500" y="21272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40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피카드의 관점으로 살펴보는 에너지와 회복</a:t>
            </a:r>
          </a:p>
        </p:txBody>
      </p:sp>
      <p:sp>
        <p:nvSpPr>
          <p:cNvPr id="6" name="TextBox 5" descr="나를 너무 몰아붙일 필요 없는 이유">
            <a:extLst>
              <a:ext uri="{FF2B5EF4-FFF2-40B4-BE49-F238E27FC236}">
                <a16:creationId xmlns:a16="http://schemas.microsoft.com/office/drawing/2014/main" id="{BF0E4385-68A3-19C3-CEA7-7CC84D19E479}"/>
              </a:ext>
            </a:extLst>
          </p:cNvPr>
          <p:cNvSpPr txBox="1"/>
          <p:nvPr/>
        </p:nvSpPr>
        <p:spPr>
          <a:xfrm>
            <a:off x="698500" y="28892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1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나를 너무 몰아붙일 필요 없는 이유</a:t>
            </a:r>
          </a:p>
        </p:txBody>
      </p:sp>
      <p:sp>
        <p:nvSpPr>
          <p:cNvPr id="7" name="TextBox 6" descr="세포의 에너지 → 스트레스 연구 → 일상에서의 적용">
            <a:extLst>
              <a:ext uri="{FF2B5EF4-FFF2-40B4-BE49-F238E27FC236}">
                <a16:creationId xmlns:a16="http://schemas.microsoft.com/office/drawing/2014/main" id="{BAAB5FD9-F52A-46D2-0E88-3E5C1D02801E}"/>
              </a:ext>
            </a:extLst>
          </p:cNvPr>
          <p:cNvSpPr txBox="1"/>
          <p:nvPr/>
        </p:nvSpPr>
        <p:spPr>
          <a:xfrm>
            <a:off x="698500" y="358140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7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세포의 에너지 → 스트레스 연구 → 일상에서의 적용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90B1498C-5905-2F8A-34A1-B8CB0307181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0" y="5168900"/>
            <a:ext cx="952500" cy="647700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0A652D29-E7EA-AF31-72B4-A401891E113C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6D14821-2406-C51D-A09F-9D2D744D3D1E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 descr="미토콘드리아는 에너지 전환과 신호 전달에 참여합니다. 피로를 모두 미토콘드리아 문제로 진단하는 자료는 아닙니다.">
            <a:extLst>
              <a:ext uri="{FF2B5EF4-FFF2-40B4-BE49-F238E27FC236}">
                <a16:creationId xmlns:a16="http://schemas.microsoft.com/office/drawing/2014/main" id="{A25799DA-8FFB-B48B-4A3B-65D2786113D9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미토콘드리아는 에너지 전환과 신호 전달에 참여합니다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피로를 모두 미토콘드리아 문제로 진단하는 자료는 아닙니다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 descr="MV / MIPS">
            <a:extLst>
              <a:ext uri="{FF2B5EF4-FFF2-40B4-BE49-F238E27FC236}">
                <a16:creationId xmlns:a16="http://schemas.microsoft.com/office/drawing/2014/main" id="{632B5636-D42F-A05D-29FF-257B0D9000C8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MV / MIPS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 descr="01 / 11">
            <a:extLst>
              <a:ext uri="{FF2B5EF4-FFF2-40B4-BE49-F238E27FC236}">
                <a16:creationId xmlns:a16="http://schemas.microsoft.com/office/drawing/2014/main" id="{6EB4EF14-43C8-A1DA-E121-F28CE130C6D3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 / 11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 descr="핵심 메시지 강조 · #FFBD59">
            <a:extLst>
              <a:ext uri="{FF2B5EF4-FFF2-40B4-BE49-F238E27FC236}">
                <a16:creationId xmlns:a16="http://schemas.microsoft.com/office/drawing/2014/main" id="{43FAF772-AA23-2913-83D1-35AA5D72D013}"/>
              </a:ext>
            </a:extLst>
          </p:cNvPr>
          <p:cNvSpPr/>
          <p:nvPr/>
        </p:nvSpPr>
        <p:spPr>
          <a:xfrm>
            <a:off x="698500" y="4413250"/>
            <a:ext cx="10572750" cy="63500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7800" tIns="63500" rIns="177800" bIns="63500" rtlCol="0" anchor="ctr"/>
          <a:lstStyle/>
          <a:p>
            <a:pPr algn="ctr"/>
            <a:r>
              <a:rPr lang="ko-KR" altLang="en-US" sz="2800" b="1">
                <a:solidFill>
                  <a:srgbClr val="222222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무기력은 멘탈의 문제가 아니다</a:t>
            </a:r>
            <a:r>
              <a:rPr lang="en-US" altLang="ko-KR" sz="2800" b="1">
                <a:solidFill>
                  <a:srgbClr val="222222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!</a:t>
            </a:r>
            <a:endParaRPr lang="ko-KR" altLang="en-US" sz="2800" b="1">
              <a:solidFill>
                <a:srgbClr val="222222"/>
              </a:solidFill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4034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260784D9-25B9-EA70-28C7-2163D5038E6F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연구내용">
            <a:extLst>
              <a:ext uri="{FF2B5EF4-FFF2-40B4-BE49-F238E27FC236}">
                <a16:creationId xmlns:a16="http://schemas.microsoft.com/office/drawing/2014/main" id="{0739574F-24D9-32A9-51AB-D2F911E2179F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연구내용</a:t>
            </a:r>
          </a:p>
        </p:txBody>
      </p:sp>
      <p:sp>
        <p:nvSpPr>
          <p:cNvPr id="4" name="TextBox 3" descr="마틴 피카드의 설명">
            <a:extLst>
              <a:ext uri="{FF2B5EF4-FFF2-40B4-BE49-F238E27FC236}">
                <a16:creationId xmlns:a16="http://schemas.microsoft.com/office/drawing/2014/main" id="{A73C9511-0912-EFD3-ED8E-30C0A2629091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마틴 피카드의 설명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57C66D9-2248-14C9-C9B4-8F6BC44FFAE2}"/>
              </a:ext>
            </a:extLst>
          </p:cNvPr>
          <p:cNvSpPr/>
          <p:nvPr/>
        </p:nvSpPr>
        <p:spPr>
          <a:xfrm>
            <a:off x="698500" y="2063750"/>
            <a:ext cx="2730500" cy="311150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 descr="Martin Picard">
            <a:extLst>
              <a:ext uri="{FF2B5EF4-FFF2-40B4-BE49-F238E27FC236}">
                <a16:creationId xmlns:a16="http://schemas.microsoft.com/office/drawing/2014/main" id="{0627D047-514F-9DB2-E3F4-C7EDBCA92BF4}"/>
              </a:ext>
            </a:extLst>
          </p:cNvPr>
          <p:cNvSpPr txBox="1"/>
          <p:nvPr/>
        </p:nvSpPr>
        <p:spPr>
          <a:xfrm>
            <a:off x="698500" y="4381500"/>
            <a:ext cx="2730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60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Martin Picard</a:t>
            </a:r>
            <a:endParaRPr lang="ko-KR" altLang="en-US" sz="160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 descr="Columbia University · 행동의학 교수">
            <a:extLst>
              <a:ext uri="{FF2B5EF4-FFF2-40B4-BE49-F238E27FC236}">
                <a16:creationId xmlns:a16="http://schemas.microsoft.com/office/drawing/2014/main" id="{11220366-EC8B-80EA-E10B-98318F9E0307}"/>
              </a:ext>
            </a:extLst>
          </p:cNvPr>
          <p:cNvSpPr txBox="1"/>
          <p:nvPr/>
        </p:nvSpPr>
        <p:spPr>
          <a:xfrm>
            <a:off x="4000500" y="2127250"/>
            <a:ext cx="7429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7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Columbia University · </a:t>
            </a:r>
            <a:r>
              <a:rPr lang="ko-KR" altLang="en-US" sz="17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행동의학 교수</a:t>
            </a:r>
          </a:p>
        </p:txBody>
      </p:sp>
      <p:sp>
        <p:nvSpPr>
          <p:cNvPr id="10" name="TextBox 9" descr="발전소뿐 아니라 신호를 처리하는 세포 기관">
            <a:extLst>
              <a:ext uri="{FF2B5EF4-FFF2-40B4-BE49-F238E27FC236}">
                <a16:creationId xmlns:a16="http://schemas.microsoft.com/office/drawing/2014/main" id="{FB4716CE-F407-90AC-303A-A6A86ACD7EAA}"/>
              </a:ext>
            </a:extLst>
          </p:cNvPr>
          <p:cNvSpPr txBox="1"/>
          <p:nvPr/>
        </p:nvSpPr>
        <p:spPr>
          <a:xfrm>
            <a:off x="4000500" y="2838450"/>
            <a:ext cx="7366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2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발전소뿐 아니라 신호를 처리하는 세포 기관</a:t>
            </a:r>
          </a:p>
        </p:txBody>
      </p:sp>
      <p:sp>
        <p:nvSpPr>
          <p:cNvPr id="11" name="TextBox 10" descr="피카드는 미토콘드리아가 에너지를 바꾸고,&#10;몸의 여러 신호에 반응하는 일을 함께 한다고 설명합니다.">
            <a:extLst>
              <a:ext uri="{FF2B5EF4-FFF2-40B4-BE49-F238E27FC236}">
                <a16:creationId xmlns:a16="http://schemas.microsoft.com/office/drawing/2014/main" id="{BC6BFC0C-C033-9179-EC14-85BD3AE119B9}"/>
              </a:ext>
            </a:extLst>
          </p:cNvPr>
          <p:cNvSpPr txBox="1"/>
          <p:nvPr/>
        </p:nvSpPr>
        <p:spPr>
          <a:xfrm>
            <a:off x="4000500" y="3968750"/>
            <a:ext cx="7366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피카드는 미토콘드리아가 에너지를 바꾸고</a:t>
            </a:r>
            <a:r>
              <a:rPr lang="en-US" altLang="ko-KR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
</a:t>
            </a:r>
            <a:r>
              <a:rPr lang="ko-KR" altLang="en-US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몸의 여러 신호에 반응하는 일을 함께 한다고 설명합니다</a:t>
            </a:r>
            <a:r>
              <a:rPr lang="en-US" altLang="ko-KR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7A9137D-4378-ABB7-FAEC-ED6E31461C78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9F3201B-AF9B-B98A-7D60-706089ABF256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 descr="프로세서라는 말은 정보 처리를 설명하는 비유입니다. 미토콘드리아 혼자 몸 전체를 통제한다는 뜻은 아닙니다.">
            <a:extLst>
              <a:ext uri="{FF2B5EF4-FFF2-40B4-BE49-F238E27FC236}">
                <a16:creationId xmlns:a16="http://schemas.microsoft.com/office/drawing/2014/main" id="{693C0D8B-D8B3-54D9-DF9F-3A1F8A37854B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프로세서라는 말은 정보 처리를 설명하는 비유입니다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미토콘드리아 혼자 몸 전체를 통제한다는 뜻은 아닙니다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 descr="MP / MV / MIPS">
            <a:extLst>
              <a:ext uri="{FF2B5EF4-FFF2-40B4-BE49-F238E27FC236}">
                <a16:creationId xmlns:a16="http://schemas.microsoft.com/office/drawing/2014/main" id="{A9251629-EDAB-3B43-A9D3-9774844615B3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MP / MV / MIPS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 descr="02 / 11">
            <a:extLst>
              <a:ext uri="{FF2B5EF4-FFF2-40B4-BE49-F238E27FC236}">
                <a16:creationId xmlns:a16="http://schemas.microsoft.com/office/drawing/2014/main" id="{16725D54-817A-4BC2-296C-C22B15834D95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 / 11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 descr="PICARD · user-approved original AI illustration, not an official photograph">
            <a:extLst>
              <a:ext uri="{FF2B5EF4-FFF2-40B4-BE49-F238E27FC236}">
                <a16:creationId xmlns:a16="http://schemas.microsoft.com/office/drawing/2014/main" id="{51BD5810-0DED-128E-4A40-7AA3A908F32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917" y="2286000"/>
            <a:ext cx="1227667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29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1F0EB2EC-8CD6-0E62-D3CF-0F9A322E2210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연구내용">
            <a:extLst>
              <a:ext uri="{FF2B5EF4-FFF2-40B4-BE49-F238E27FC236}">
                <a16:creationId xmlns:a16="http://schemas.microsoft.com/office/drawing/2014/main" id="{50B8E358-47A6-E3C7-E0FA-1833CD991CE7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연구내용</a:t>
            </a:r>
          </a:p>
        </p:txBody>
      </p:sp>
      <p:sp>
        <p:nvSpPr>
          <p:cNvPr id="4" name="TextBox 3" descr="세포의 상황을 읽고 반응하기">
            <a:extLst>
              <a:ext uri="{FF2B5EF4-FFF2-40B4-BE49-F238E27FC236}">
                <a16:creationId xmlns:a16="http://schemas.microsoft.com/office/drawing/2014/main" id="{CFC6BF7C-D785-73CF-DDD6-AF58729C78B5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세포의 상황을 읽고 반응하기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A2825A0-4864-96DE-787E-CBEBF6674DC4}"/>
              </a:ext>
            </a:extLst>
          </p:cNvPr>
          <p:cNvSpPr/>
          <p:nvPr/>
        </p:nvSpPr>
        <p:spPr>
          <a:xfrm>
            <a:off x="698500" y="2317750"/>
            <a:ext cx="3365500" cy="22225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3F6F3768-7027-8173-1276-72BBB467B802}"/>
              </a:ext>
            </a:extLst>
          </p:cNvPr>
          <p:cNvSpPr/>
          <p:nvPr/>
        </p:nvSpPr>
        <p:spPr>
          <a:xfrm>
            <a:off x="977900" y="2457450"/>
            <a:ext cx="254000" cy="254000"/>
          </a:xfrm>
          <a:prstGeom prst="ellipse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79DB06D-B7CF-645F-236C-4E8589EF335A}"/>
              </a:ext>
            </a:extLst>
          </p:cNvPr>
          <p:cNvSpPr/>
          <p:nvPr/>
        </p:nvSpPr>
        <p:spPr>
          <a:xfrm>
            <a:off x="927100" y="2762250"/>
            <a:ext cx="355600" cy="215900"/>
          </a:xfrm>
          <a:prstGeom prst="rect">
            <a:avLst/>
          </a:prstGeom>
          <a:solidFill>
            <a:srgbClr val="20202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 descr="신호를 받기">
            <a:extLst>
              <a:ext uri="{FF2B5EF4-FFF2-40B4-BE49-F238E27FC236}">
                <a16:creationId xmlns:a16="http://schemas.microsoft.com/office/drawing/2014/main" id="{286AF8DF-8445-D661-13F0-BEFBDF3BE008}"/>
              </a:ext>
            </a:extLst>
          </p:cNvPr>
          <p:cNvSpPr txBox="1"/>
          <p:nvPr/>
        </p:nvSpPr>
        <p:spPr>
          <a:xfrm>
            <a:off x="1473200" y="2470150"/>
            <a:ext cx="24447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9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신호를 받기</a:t>
            </a:r>
          </a:p>
        </p:txBody>
      </p:sp>
      <p:sp>
        <p:nvSpPr>
          <p:cNvPr id="9" name="TextBox 8" descr="영양 · 호르몬 등&#10;세포 안팎의 변화">
            <a:extLst>
              <a:ext uri="{FF2B5EF4-FFF2-40B4-BE49-F238E27FC236}">
                <a16:creationId xmlns:a16="http://schemas.microsoft.com/office/drawing/2014/main" id="{B21AA6CF-C0AD-FEDF-0BBA-ED2BCA8B5D19}"/>
              </a:ext>
            </a:extLst>
          </p:cNvPr>
          <p:cNvSpPr txBox="1"/>
          <p:nvPr/>
        </p:nvSpPr>
        <p:spPr>
          <a:xfrm>
            <a:off x="876300" y="3143250"/>
            <a:ext cx="3009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영양 </a:t>
            </a:r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호르몬 등
세포 안팎의 변화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832D980B-BB6D-6E73-7530-EC7A97942415}"/>
              </a:ext>
            </a:extLst>
          </p:cNvPr>
          <p:cNvCxnSpPr/>
          <p:nvPr/>
        </p:nvCxnSpPr>
        <p:spPr>
          <a:xfrm>
            <a:off x="4095750" y="3397250"/>
            <a:ext cx="222250" cy="0"/>
          </a:xfrm>
          <a:prstGeom prst="line">
            <a:avLst/>
          </a:prstGeom>
          <a:ln w="19050">
            <a:solidFill>
              <a:srgbClr val="626262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232E4F5-1549-58FD-7247-7837E92BA709}"/>
              </a:ext>
            </a:extLst>
          </p:cNvPr>
          <p:cNvSpPr/>
          <p:nvPr/>
        </p:nvSpPr>
        <p:spPr>
          <a:xfrm>
            <a:off x="4349750" y="2317750"/>
            <a:ext cx="3365500" cy="22225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89E6009-2F24-985F-B2A9-755682F16033}"/>
              </a:ext>
            </a:extLst>
          </p:cNvPr>
          <p:cNvSpPr/>
          <p:nvPr/>
        </p:nvSpPr>
        <p:spPr>
          <a:xfrm>
            <a:off x="4552950" y="2508250"/>
            <a:ext cx="419100" cy="4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278E7BB2-6678-69CA-58AA-4589FF078990}"/>
              </a:ext>
            </a:extLst>
          </p:cNvPr>
          <p:cNvCxnSpPr/>
          <p:nvPr/>
        </p:nvCxnSpPr>
        <p:spPr>
          <a:xfrm>
            <a:off x="4629150" y="2622550"/>
            <a:ext cx="2794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5537C1CF-157C-6D62-3304-E3047AD37ABB}"/>
              </a:ext>
            </a:extLst>
          </p:cNvPr>
          <p:cNvCxnSpPr/>
          <p:nvPr/>
        </p:nvCxnSpPr>
        <p:spPr>
          <a:xfrm>
            <a:off x="4629150" y="2736850"/>
            <a:ext cx="2794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D849B0D-559A-A56B-03E6-3CADACF18751}"/>
              </a:ext>
            </a:extLst>
          </p:cNvPr>
          <p:cNvCxnSpPr/>
          <p:nvPr/>
        </p:nvCxnSpPr>
        <p:spPr>
          <a:xfrm>
            <a:off x="4629150" y="2851150"/>
            <a:ext cx="2794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 descr="함께 처리하기">
            <a:extLst>
              <a:ext uri="{FF2B5EF4-FFF2-40B4-BE49-F238E27FC236}">
                <a16:creationId xmlns:a16="http://schemas.microsoft.com/office/drawing/2014/main" id="{595C8A25-90C7-10BF-C14B-221B16EBCC87}"/>
              </a:ext>
            </a:extLst>
          </p:cNvPr>
          <p:cNvSpPr txBox="1"/>
          <p:nvPr/>
        </p:nvSpPr>
        <p:spPr>
          <a:xfrm>
            <a:off x="5124450" y="2470150"/>
            <a:ext cx="24447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9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함께 처리하기</a:t>
            </a:r>
          </a:p>
        </p:txBody>
      </p:sp>
      <p:sp>
        <p:nvSpPr>
          <p:cNvPr id="17" name="TextBox 16" descr="여러 신호를 종합&#10;다른 세포 기관과 협력">
            <a:extLst>
              <a:ext uri="{FF2B5EF4-FFF2-40B4-BE49-F238E27FC236}">
                <a16:creationId xmlns:a16="http://schemas.microsoft.com/office/drawing/2014/main" id="{99629962-4185-86E5-0EA4-DE18D6D49DC3}"/>
              </a:ext>
            </a:extLst>
          </p:cNvPr>
          <p:cNvSpPr txBox="1"/>
          <p:nvPr/>
        </p:nvSpPr>
        <p:spPr>
          <a:xfrm>
            <a:off x="4527550" y="3143250"/>
            <a:ext cx="3009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여러 신호를 종합
다른 세포 기관과 협력</a:t>
            </a: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FB98C9E5-F87E-7186-8EE2-8682DA6E68CD}"/>
              </a:ext>
            </a:extLst>
          </p:cNvPr>
          <p:cNvCxnSpPr/>
          <p:nvPr/>
        </p:nvCxnSpPr>
        <p:spPr>
          <a:xfrm>
            <a:off x="7747000" y="3397250"/>
            <a:ext cx="222250" cy="0"/>
          </a:xfrm>
          <a:prstGeom prst="line">
            <a:avLst/>
          </a:prstGeom>
          <a:ln w="19050">
            <a:solidFill>
              <a:srgbClr val="626262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4CBFEE0-160A-4612-F822-8B4483D46586}"/>
              </a:ext>
            </a:extLst>
          </p:cNvPr>
          <p:cNvSpPr/>
          <p:nvPr/>
        </p:nvSpPr>
        <p:spPr>
          <a:xfrm>
            <a:off x="8001000" y="2317750"/>
            <a:ext cx="3365500" cy="22225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3F874B79-D7DB-0417-7317-3B9E040A1173}"/>
              </a:ext>
            </a:extLst>
          </p:cNvPr>
          <p:cNvSpPr/>
          <p:nvPr/>
        </p:nvSpPr>
        <p:spPr>
          <a:xfrm>
            <a:off x="8153400" y="2597150"/>
            <a:ext cx="228600" cy="228600"/>
          </a:xfrm>
          <a:prstGeom prst="ellipse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1FDAE812-3734-FAC1-B9E6-07437B592E04}"/>
              </a:ext>
            </a:extLst>
          </p:cNvPr>
          <p:cNvSpPr/>
          <p:nvPr/>
        </p:nvSpPr>
        <p:spPr>
          <a:xfrm>
            <a:off x="8483600" y="2597150"/>
            <a:ext cx="228600" cy="228600"/>
          </a:xfrm>
          <a:prstGeom prst="ellipse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CC4F8697-1547-BC6E-1F53-EA6D1414B5D6}"/>
              </a:ext>
            </a:extLst>
          </p:cNvPr>
          <p:cNvCxnSpPr/>
          <p:nvPr/>
        </p:nvCxnSpPr>
        <p:spPr>
          <a:xfrm>
            <a:off x="8382000" y="2711450"/>
            <a:ext cx="1016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 descr="반응을 내보내기">
            <a:extLst>
              <a:ext uri="{FF2B5EF4-FFF2-40B4-BE49-F238E27FC236}">
                <a16:creationId xmlns:a16="http://schemas.microsoft.com/office/drawing/2014/main" id="{5DA4EDE4-E20F-951D-B919-B25C6C8C74E4}"/>
              </a:ext>
            </a:extLst>
          </p:cNvPr>
          <p:cNvSpPr txBox="1"/>
          <p:nvPr/>
        </p:nvSpPr>
        <p:spPr>
          <a:xfrm>
            <a:off x="8775700" y="2470150"/>
            <a:ext cx="24447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9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반응을 내보내기</a:t>
            </a:r>
          </a:p>
        </p:txBody>
      </p:sp>
      <p:sp>
        <p:nvSpPr>
          <p:cNvPr id="24" name="TextBox 23" descr="에너지 전환 · 신호 전달&#10;세포의 활동에 참여">
            <a:extLst>
              <a:ext uri="{FF2B5EF4-FFF2-40B4-BE49-F238E27FC236}">
                <a16:creationId xmlns:a16="http://schemas.microsoft.com/office/drawing/2014/main" id="{4B5DE3E1-D662-F0B0-2F2F-F74D50EBEA46}"/>
              </a:ext>
            </a:extLst>
          </p:cNvPr>
          <p:cNvSpPr txBox="1"/>
          <p:nvPr/>
        </p:nvSpPr>
        <p:spPr>
          <a:xfrm>
            <a:off x="8178800" y="3143250"/>
            <a:ext cx="3009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 전환 </a:t>
            </a:r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신호 전달
세포의 활동에 참여</a:t>
            </a: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6D9EAF37-AD0C-DB94-926C-0F5F710EA05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300" y="5327650"/>
            <a:ext cx="184150" cy="546100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5D5A60F2-6781-5EDB-248B-0DE8170B1D7B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898A6A4-5CB3-D9AD-6597-5C173C8E77A7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 descr="피카드·쉬리하이의 MIPS 관점을 쉽게 풀어 쓴 개념도입니다. 모든 장기에 에너지를 나눠 주는 단일 관리자라는 뜻은 아닙니다.">
            <a:extLst>
              <a:ext uri="{FF2B5EF4-FFF2-40B4-BE49-F238E27FC236}">
                <a16:creationId xmlns:a16="http://schemas.microsoft.com/office/drawing/2014/main" id="{6ABB2F60-027F-3719-7BA0-297B467FC5CB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피카드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쉬리하이의 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MIPS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관점을 쉽게 풀어 쓴 개념도입니다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장기에 에너지를 나눠 주는 단일 관리자라는 뜻은 아닙니다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TextBox 29" descr="MIPS">
            <a:extLst>
              <a:ext uri="{FF2B5EF4-FFF2-40B4-BE49-F238E27FC236}">
                <a16:creationId xmlns:a16="http://schemas.microsoft.com/office/drawing/2014/main" id="{790D9D1B-D38B-C285-94C1-97441C8B8AF9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MIPS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 descr="03 / 11">
            <a:extLst>
              <a:ext uri="{FF2B5EF4-FFF2-40B4-BE49-F238E27FC236}">
                <a16:creationId xmlns:a16="http://schemas.microsoft.com/office/drawing/2014/main" id="{12DFBA20-2FAF-E52D-5C4E-0EF18E4DB670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 / 11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1795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CCE2B9D3-A347-4373-AEBD-CB06DAED2058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연구내용">
            <a:extLst>
              <a:ext uri="{FF2B5EF4-FFF2-40B4-BE49-F238E27FC236}">
                <a16:creationId xmlns:a16="http://schemas.microsoft.com/office/drawing/2014/main" id="{E6B69017-B00E-01D7-6E29-0F0B8A40B50C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연구내용</a:t>
            </a:r>
          </a:p>
        </p:txBody>
      </p:sp>
      <p:sp>
        <p:nvSpPr>
          <p:cNvPr id="4" name="TextBox 3" descr="스트레스 연구 23편의 결과 방향">
            <a:extLst>
              <a:ext uri="{FF2B5EF4-FFF2-40B4-BE49-F238E27FC236}">
                <a16:creationId xmlns:a16="http://schemas.microsoft.com/office/drawing/2014/main" id="{BCD3971F-FB5F-49E1-C424-676EFE6124CD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스트레스 연구 </a:t>
            </a:r>
            <a:r>
              <a:rPr lang="en-US" altLang="ko-KR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23</a:t>
            </a:r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편의 결과 방향</a:t>
            </a:r>
          </a:p>
        </p:txBody>
      </p:sp>
      <p:graphicFrame>
        <p:nvGraphicFramePr>
          <p:cNvPr id="5" name="RESULTS_NATIVE_CHART"/>
          <p:cNvGraphicFramePr/>
          <p:nvPr/>
        </p:nvGraphicFramePr>
        <p:xfrm>
          <a:off x="3365500" y="2095500"/>
          <a:ext cx="7747000" cy="2984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 descr="연구 편수">
            <a:extLst>
              <a:ext uri="{FF2B5EF4-FFF2-40B4-BE49-F238E27FC236}">
                <a16:creationId xmlns:a16="http://schemas.microsoft.com/office/drawing/2014/main" id="{06F9AC0F-E1A7-11CA-A258-AADF8FFE0C26}"/>
              </a:ext>
            </a:extLst>
          </p:cNvPr>
          <p:cNvSpPr txBox="1"/>
          <p:nvPr/>
        </p:nvSpPr>
        <p:spPr>
          <a:xfrm>
            <a:off x="698500" y="1790700"/>
            <a:ext cx="3492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연구 편수</a:t>
            </a:r>
          </a:p>
        </p:txBody>
      </p:sp>
      <p:sp>
        <p:nvSpPr>
          <p:cNvPr id="7" name="TextBox 6" descr="불리한 변화">
            <a:extLst>
              <a:ext uri="{FF2B5EF4-FFF2-40B4-BE49-F238E27FC236}">
                <a16:creationId xmlns:a16="http://schemas.microsoft.com/office/drawing/2014/main" id="{EE22AE7C-F0AB-B0B1-C382-7CA32275F252}"/>
              </a:ext>
            </a:extLst>
          </p:cNvPr>
          <p:cNvSpPr txBox="1"/>
          <p:nvPr/>
        </p:nvSpPr>
        <p:spPr>
          <a:xfrm>
            <a:off x="698500" y="2762250"/>
            <a:ext cx="254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90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불리한 변화</a:t>
            </a:r>
          </a:p>
        </p:txBody>
      </p:sp>
      <p:sp>
        <p:nvSpPr>
          <p:cNvPr id="8" name="TextBox 7" descr="기능·크기 증가">
            <a:extLst>
              <a:ext uri="{FF2B5EF4-FFF2-40B4-BE49-F238E27FC236}">
                <a16:creationId xmlns:a16="http://schemas.microsoft.com/office/drawing/2014/main" id="{B69FB35C-F651-7898-C9E9-C1BB5F404F6B}"/>
              </a:ext>
            </a:extLst>
          </p:cNvPr>
          <p:cNvSpPr txBox="1"/>
          <p:nvPr/>
        </p:nvSpPr>
        <p:spPr>
          <a:xfrm>
            <a:off x="698500" y="3987800"/>
            <a:ext cx="254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90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기능</a:t>
            </a:r>
            <a:r>
              <a:rPr lang="en-US" altLang="ko-KR" sz="190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90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크기 증가</a:t>
            </a:r>
          </a:p>
        </p:txBody>
      </p:sp>
      <p:sp>
        <p:nvSpPr>
          <p:cNvPr id="9" name="TextBox 8" descr="0">
            <a:extLst>
              <a:ext uri="{FF2B5EF4-FFF2-40B4-BE49-F238E27FC236}">
                <a16:creationId xmlns:a16="http://schemas.microsoft.com/office/drawing/2014/main" id="{72DBA06E-B52B-D91A-B701-769416CAFF43}"/>
              </a:ext>
            </a:extLst>
          </p:cNvPr>
          <p:cNvSpPr txBox="1"/>
          <p:nvPr/>
        </p:nvSpPr>
        <p:spPr>
          <a:xfrm>
            <a:off x="3314700" y="4826000"/>
            <a:ext cx="406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40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</a:t>
            </a:r>
            <a:endParaRPr lang="ko-KR" altLang="en-US" sz="140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 descr="5">
            <a:extLst>
              <a:ext uri="{FF2B5EF4-FFF2-40B4-BE49-F238E27FC236}">
                <a16:creationId xmlns:a16="http://schemas.microsoft.com/office/drawing/2014/main" id="{F24C19EF-EF25-2F9D-F4DE-BD0FA10BCF3C}"/>
              </a:ext>
            </a:extLst>
          </p:cNvPr>
          <p:cNvSpPr txBox="1"/>
          <p:nvPr/>
        </p:nvSpPr>
        <p:spPr>
          <a:xfrm>
            <a:off x="4881494" y="4826000"/>
            <a:ext cx="406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40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lang="ko-KR" altLang="en-US" sz="140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 descr="10">
            <a:extLst>
              <a:ext uri="{FF2B5EF4-FFF2-40B4-BE49-F238E27FC236}">
                <a16:creationId xmlns:a16="http://schemas.microsoft.com/office/drawing/2014/main" id="{10E1FDDE-4211-DEA6-E387-A415BD72D9BE}"/>
              </a:ext>
            </a:extLst>
          </p:cNvPr>
          <p:cNvSpPr txBox="1"/>
          <p:nvPr/>
        </p:nvSpPr>
        <p:spPr>
          <a:xfrm>
            <a:off x="6448287" y="4826000"/>
            <a:ext cx="406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40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endParaRPr lang="ko-KR" altLang="en-US" sz="140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 descr="15">
            <a:extLst>
              <a:ext uri="{FF2B5EF4-FFF2-40B4-BE49-F238E27FC236}">
                <a16:creationId xmlns:a16="http://schemas.microsoft.com/office/drawing/2014/main" id="{95607810-159D-DC33-2C1B-06D80ACFE079}"/>
              </a:ext>
            </a:extLst>
          </p:cNvPr>
          <p:cNvSpPr txBox="1"/>
          <p:nvPr/>
        </p:nvSpPr>
        <p:spPr>
          <a:xfrm>
            <a:off x="8015081" y="4826000"/>
            <a:ext cx="406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40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</a:t>
            </a:r>
            <a:endParaRPr lang="ko-KR" altLang="en-US" sz="140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 descr="20">
            <a:extLst>
              <a:ext uri="{FF2B5EF4-FFF2-40B4-BE49-F238E27FC236}">
                <a16:creationId xmlns:a16="http://schemas.microsoft.com/office/drawing/2014/main" id="{7256616A-BD7B-CEAE-06CA-A9BE71D98E2A}"/>
              </a:ext>
            </a:extLst>
          </p:cNvPr>
          <p:cNvSpPr txBox="1"/>
          <p:nvPr/>
        </p:nvSpPr>
        <p:spPr>
          <a:xfrm>
            <a:off x="9581874" y="4826000"/>
            <a:ext cx="406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40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endParaRPr lang="ko-KR" altLang="en-US" sz="140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 descr="23">
            <a:extLst>
              <a:ext uri="{FF2B5EF4-FFF2-40B4-BE49-F238E27FC236}">
                <a16:creationId xmlns:a16="http://schemas.microsoft.com/office/drawing/2014/main" id="{2A5406FA-AC00-42AC-E4D3-D2B101D894C1}"/>
              </a:ext>
            </a:extLst>
          </p:cNvPr>
          <p:cNvSpPr txBox="1"/>
          <p:nvPr/>
        </p:nvSpPr>
        <p:spPr>
          <a:xfrm>
            <a:off x="10521950" y="4826000"/>
            <a:ext cx="406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40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23</a:t>
            </a:r>
            <a:endParaRPr lang="ko-KR" altLang="en-US" sz="140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TextBox 14" descr="합계 23편 · 결과 방향의 분류">
            <a:extLst>
              <a:ext uri="{FF2B5EF4-FFF2-40B4-BE49-F238E27FC236}">
                <a16:creationId xmlns:a16="http://schemas.microsoft.com/office/drawing/2014/main" id="{C5497869-2118-8705-1B0B-36A3926F7213}"/>
              </a:ext>
            </a:extLst>
          </p:cNvPr>
          <p:cNvSpPr txBox="1"/>
          <p:nvPr/>
        </p:nvSpPr>
        <p:spPr>
          <a:xfrm>
            <a:off x="698500" y="5365750"/>
            <a:ext cx="1066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7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합계 </a:t>
            </a:r>
            <a:r>
              <a:rPr lang="en-US" altLang="ko-KR" sz="17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23</a:t>
            </a:r>
            <a:r>
              <a:rPr lang="ko-KR" altLang="en-US" sz="17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 </a:t>
            </a:r>
            <a:r>
              <a:rPr lang="en-US" altLang="ko-KR" sz="17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7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 방향의 분류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60C0FA7C-F6D6-0817-FAE1-A7C00C585AE9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3C3228B-4DA3-3563-64D4-1F75DB19FD83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 descr="2018년 종설에 포함된 수컷 동물 연구의 분류입니다. 19편·4편은 사람의 발병 확률이나 생활습관의 치료 효과를 뜻하지 않습니다.">
            <a:extLst>
              <a:ext uri="{FF2B5EF4-FFF2-40B4-BE49-F238E27FC236}">
                <a16:creationId xmlns:a16="http://schemas.microsoft.com/office/drawing/2014/main" id="{53B1F22E-845E-8B5E-4C72-8E26E7600B91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2018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종설에 포함된 수컷 동물 연구의 분류입니다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19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·4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편은 사람의 발병 확률이나 생활습관의 치료 효과를 뜻하지 않습니다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 descr="M18">
            <a:extLst>
              <a:ext uri="{FF2B5EF4-FFF2-40B4-BE49-F238E27FC236}">
                <a16:creationId xmlns:a16="http://schemas.microsoft.com/office/drawing/2014/main" id="{87D497E4-DE2C-7505-952C-5D4E2BA78642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M18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 descr="04 / 11">
            <a:extLst>
              <a:ext uri="{FF2B5EF4-FFF2-40B4-BE49-F238E27FC236}">
                <a16:creationId xmlns:a16="http://schemas.microsoft.com/office/drawing/2014/main" id="{4FE64B29-9AB3-667C-8DF8-954790D8D797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04 / 11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7535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4103BDC6-B8A6-57FA-EC47-97616C58C889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연구내용">
            <a:extLst>
              <a:ext uri="{FF2B5EF4-FFF2-40B4-BE49-F238E27FC236}">
                <a16:creationId xmlns:a16="http://schemas.microsoft.com/office/drawing/2014/main" id="{88E0259F-83C0-EAB0-9F4A-FAA90CF242EC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연구내용</a:t>
            </a:r>
          </a:p>
        </p:txBody>
      </p:sp>
      <p:sp>
        <p:nvSpPr>
          <p:cNvPr id="4" name="TextBox 3" descr="오래 지속되는 스트레스와 세포의 반응">
            <a:extLst>
              <a:ext uri="{FF2B5EF4-FFF2-40B4-BE49-F238E27FC236}">
                <a16:creationId xmlns:a16="http://schemas.microsoft.com/office/drawing/2014/main" id="{979F2039-5D0E-82BC-B38B-4FDDB9393F3E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오래 지속되는 스트레스와 세포의 반응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E7D281F-DBAE-BFD2-9798-F2129294ED29}"/>
              </a:ext>
            </a:extLst>
          </p:cNvPr>
          <p:cNvSpPr/>
          <p:nvPr/>
        </p:nvSpPr>
        <p:spPr>
          <a:xfrm>
            <a:off x="698500" y="2317750"/>
            <a:ext cx="3365500" cy="22225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2D3FE357-D564-A2D1-D616-4CFE0871F9A8}"/>
              </a:ext>
            </a:extLst>
          </p:cNvPr>
          <p:cNvSpPr/>
          <p:nvPr/>
        </p:nvSpPr>
        <p:spPr>
          <a:xfrm>
            <a:off x="977900" y="2457450"/>
            <a:ext cx="254000" cy="254000"/>
          </a:xfrm>
          <a:prstGeom prst="ellipse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4E250BB-58C9-4E12-79A0-1261ACFA205C}"/>
              </a:ext>
            </a:extLst>
          </p:cNvPr>
          <p:cNvSpPr/>
          <p:nvPr/>
        </p:nvSpPr>
        <p:spPr>
          <a:xfrm>
            <a:off x="927100" y="2762250"/>
            <a:ext cx="355600" cy="215900"/>
          </a:xfrm>
          <a:prstGeom prst="rect">
            <a:avLst/>
          </a:prstGeom>
          <a:solidFill>
            <a:srgbClr val="20202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 descr="지속되는 요구">
            <a:extLst>
              <a:ext uri="{FF2B5EF4-FFF2-40B4-BE49-F238E27FC236}">
                <a16:creationId xmlns:a16="http://schemas.microsoft.com/office/drawing/2014/main" id="{863CBF3D-5542-9A2E-300C-D5377F765782}"/>
              </a:ext>
            </a:extLst>
          </p:cNvPr>
          <p:cNvSpPr txBox="1"/>
          <p:nvPr/>
        </p:nvSpPr>
        <p:spPr>
          <a:xfrm>
            <a:off x="1473200" y="2470150"/>
            <a:ext cx="24447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9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지속되는 요구</a:t>
            </a:r>
          </a:p>
        </p:txBody>
      </p:sp>
      <p:sp>
        <p:nvSpPr>
          <p:cNvPr id="9" name="TextBox 8" descr="스트레스에 대응하는&#10;몸의 조절이 이어짐">
            <a:extLst>
              <a:ext uri="{FF2B5EF4-FFF2-40B4-BE49-F238E27FC236}">
                <a16:creationId xmlns:a16="http://schemas.microsoft.com/office/drawing/2014/main" id="{E9B272FF-1491-CD11-67D8-6B433E504DAA}"/>
              </a:ext>
            </a:extLst>
          </p:cNvPr>
          <p:cNvSpPr txBox="1"/>
          <p:nvPr/>
        </p:nvSpPr>
        <p:spPr>
          <a:xfrm>
            <a:off x="876300" y="3143250"/>
            <a:ext cx="3009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스트레스에 대응하는
몸의 조절이 이어짐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12BD7DA-A09E-E83C-8812-0EACF33AF098}"/>
              </a:ext>
            </a:extLst>
          </p:cNvPr>
          <p:cNvCxnSpPr/>
          <p:nvPr/>
        </p:nvCxnSpPr>
        <p:spPr>
          <a:xfrm>
            <a:off x="4095750" y="3397250"/>
            <a:ext cx="222250" cy="0"/>
          </a:xfrm>
          <a:prstGeom prst="line">
            <a:avLst/>
          </a:prstGeom>
          <a:ln w="19050">
            <a:solidFill>
              <a:srgbClr val="626262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8EDE2F2-836D-C350-C49A-70FE3C881741}"/>
              </a:ext>
            </a:extLst>
          </p:cNvPr>
          <p:cNvSpPr/>
          <p:nvPr/>
        </p:nvSpPr>
        <p:spPr>
          <a:xfrm>
            <a:off x="4349750" y="2317750"/>
            <a:ext cx="3365500" cy="22225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FC8C9D7-8919-2BF2-83E8-A692315C1C9C}"/>
              </a:ext>
            </a:extLst>
          </p:cNvPr>
          <p:cNvSpPr/>
          <p:nvPr/>
        </p:nvSpPr>
        <p:spPr>
          <a:xfrm>
            <a:off x="4552950" y="2508250"/>
            <a:ext cx="419100" cy="4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B5412031-2FF5-D147-7EFF-EB180A9B7A2F}"/>
              </a:ext>
            </a:extLst>
          </p:cNvPr>
          <p:cNvCxnSpPr/>
          <p:nvPr/>
        </p:nvCxnSpPr>
        <p:spPr>
          <a:xfrm>
            <a:off x="4629150" y="2622550"/>
            <a:ext cx="2794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F43A5475-1F22-5E91-BEBE-FF692DF67091}"/>
              </a:ext>
            </a:extLst>
          </p:cNvPr>
          <p:cNvCxnSpPr/>
          <p:nvPr/>
        </p:nvCxnSpPr>
        <p:spPr>
          <a:xfrm>
            <a:off x="4629150" y="2736850"/>
            <a:ext cx="2794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47B7019-FA76-D930-E4F1-A4313FB310FD}"/>
              </a:ext>
            </a:extLst>
          </p:cNvPr>
          <p:cNvCxnSpPr/>
          <p:nvPr/>
        </p:nvCxnSpPr>
        <p:spPr>
          <a:xfrm>
            <a:off x="4629150" y="2851150"/>
            <a:ext cx="2794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 descr="세포의 변화">
            <a:extLst>
              <a:ext uri="{FF2B5EF4-FFF2-40B4-BE49-F238E27FC236}">
                <a16:creationId xmlns:a16="http://schemas.microsoft.com/office/drawing/2014/main" id="{489143D8-8D19-8934-BCDF-5783395DAB11}"/>
              </a:ext>
            </a:extLst>
          </p:cNvPr>
          <p:cNvSpPr txBox="1"/>
          <p:nvPr/>
        </p:nvSpPr>
        <p:spPr>
          <a:xfrm>
            <a:off x="5124450" y="2470150"/>
            <a:ext cx="24447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9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세포의 변화</a:t>
            </a:r>
          </a:p>
        </p:txBody>
      </p:sp>
      <p:sp>
        <p:nvSpPr>
          <p:cNvPr id="17" name="TextBox 16" descr="미토콘드리아 기능과&#10;신호 전달이 달라질 수 있음">
            <a:extLst>
              <a:ext uri="{FF2B5EF4-FFF2-40B4-BE49-F238E27FC236}">
                <a16:creationId xmlns:a16="http://schemas.microsoft.com/office/drawing/2014/main" id="{C69CD75E-9A14-D750-A7A7-4F5803E77277}"/>
              </a:ext>
            </a:extLst>
          </p:cNvPr>
          <p:cNvSpPr txBox="1"/>
          <p:nvPr/>
        </p:nvSpPr>
        <p:spPr>
          <a:xfrm>
            <a:off x="4527550" y="3143250"/>
            <a:ext cx="3009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미토콘드리아 기능과
신호 전달이 달라질 수 있음</a:t>
            </a: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7F4297ED-054D-2979-D966-F7678581E51C}"/>
              </a:ext>
            </a:extLst>
          </p:cNvPr>
          <p:cNvCxnSpPr/>
          <p:nvPr/>
        </p:nvCxnSpPr>
        <p:spPr>
          <a:xfrm>
            <a:off x="7747000" y="3397250"/>
            <a:ext cx="222250" cy="0"/>
          </a:xfrm>
          <a:prstGeom prst="line">
            <a:avLst/>
          </a:prstGeom>
          <a:ln w="19050">
            <a:solidFill>
              <a:srgbClr val="626262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77428F2-7F93-D80F-4E3E-86967967997D}"/>
              </a:ext>
            </a:extLst>
          </p:cNvPr>
          <p:cNvSpPr/>
          <p:nvPr/>
        </p:nvSpPr>
        <p:spPr>
          <a:xfrm>
            <a:off x="8001000" y="2317750"/>
            <a:ext cx="3365500" cy="22225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80D4D581-B2C2-FFC8-78E6-756CAF95A385}"/>
              </a:ext>
            </a:extLst>
          </p:cNvPr>
          <p:cNvSpPr/>
          <p:nvPr/>
        </p:nvSpPr>
        <p:spPr>
          <a:xfrm>
            <a:off x="8153400" y="2597150"/>
            <a:ext cx="228600" cy="228600"/>
          </a:xfrm>
          <a:prstGeom prst="ellipse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E8E8D20E-2D43-1A14-21EC-621D62BD868F}"/>
              </a:ext>
            </a:extLst>
          </p:cNvPr>
          <p:cNvSpPr/>
          <p:nvPr/>
        </p:nvSpPr>
        <p:spPr>
          <a:xfrm>
            <a:off x="8483600" y="2597150"/>
            <a:ext cx="228600" cy="228600"/>
          </a:xfrm>
          <a:prstGeom prst="ellipse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0FF708D-EC2D-CB35-E616-F9B4BD066A07}"/>
              </a:ext>
            </a:extLst>
          </p:cNvPr>
          <p:cNvCxnSpPr/>
          <p:nvPr/>
        </p:nvCxnSpPr>
        <p:spPr>
          <a:xfrm>
            <a:off x="8382000" y="2711450"/>
            <a:ext cx="1016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 descr="함께 살필 체계">
            <a:extLst>
              <a:ext uri="{FF2B5EF4-FFF2-40B4-BE49-F238E27FC236}">
                <a16:creationId xmlns:a16="http://schemas.microsoft.com/office/drawing/2014/main" id="{AB927B45-0838-0506-B0A8-F99A66848A77}"/>
              </a:ext>
            </a:extLst>
          </p:cNvPr>
          <p:cNvSpPr txBox="1"/>
          <p:nvPr/>
        </p:nvSpPr>
        <p:spPr>
          <a:xfrm>
            <a:off x="8775700" y="2470150"/>
            <a:ext cx="24447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9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함께 살필 체계</a:t>
            </a:r>
          </a:p>
        </p:txBody>
      </p:sp>
      <p:sp>
        <p:nvSpPr>
          <p:cNvPr id="24" name="TextBox 23" descr="에너지 사용 · 면역 반응&#10;서로 연결된 조절 과정">
            <a:extLst>
              <a:ext uri="{FF2B5EF4-FFF2-40B4-BE49-F238E27FC236}">
                <a16:creationId xmlns:a16="http://schemas.microsoft.com/office/drawing/2014/main" id="{07E5BD0C-D5AA-C455-9E90-131AEE2BE1FE}"/>
              </a:ext>
            </a:extLst>
          </p:cNvPr>
          <p:cNvSpPr txBox="1"/>
          <p:nvPr/>
        </p:nvSpPr>
        <p:spPr>
          <a:xfrm>
            <a:off x="8178800" y="3143250"/>
            <a:ext cx="3009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 사용 </a:t>
            </a:r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면역 반응
서로 연결된 조절 과정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C6C122EE-6DE6-D7CB-E4BB-919EE1BF7C28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55A480BD-8D0D-1C22-AE20-BD9B0561428C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 descr="스트레스와 대사·면역 조절의 연결을 설명하는 개념도입니다. 모든 사람이 같은 경로로 질환을 겪는다는 뜻은 아닙니다.">
            <a:extLst>
              <a:ext uri="{FF2B5EF4-FFF2-40B4-BE49-F238E27FC236}">
                <a16:creationId xmlns:a16="http://schemas.microsoft.com/office/drawing/2014/main" id="{D0260CB3-1238-55FF-4F31-51ED8D27A025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스트레스와 대사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면역 조절의 연결을 설명하는 개념도입니다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사람이 같은 경로로 질환을 겪는다는 뜻은 아닙니다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TextBox 27" descr="M18 / MIPS">
            <a:extLst>
              <a:ext uri="{FF2B5EF4-FFF2-40B4-BE49-F238E27FC236}">
                <a16:creationId xmlns:a16="http://schemas.microsoft.com/office/drawing/2014/main" id="{967E4A6A-2939-0024-EF2B-DE4466D38D11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M18 / MIPS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 descr="05 / 11">
            <a:extLst>
              <a:ext uri="{FF2B5EF4-FFF2-40B4-BE49-F238E27FC236}">
                <a16:creationId xmlns:a16="http://schemas.microsoft.com/office/drawing/2014/main" id="{15984396-BD1E-AFFF-59DE-F639D907526C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05 / 11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2747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9922B859-2982-9571-E6EB-4FEAC822A714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연구내용">
            <a:extLst>
              <a:ext uri="{FF2B5EF4-FFF2-40B4-BE49-F238E27FC236}">
                <a16:creationId xmlns:a16="http://schemas.microsoft.com/office/drawing/2014/main" id="{F027491E-294F-6004-1021-A3E17CD9ACA8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연구내용</a:t>
            </a:r>
          </a:p>
        </p:txBody>
      </p:sp>
      <p:sp>
        <p:nvSpPr>
          <p:cNvPr id="4" name="TextBox 3" descr="기분과 세포 상태를 함께 본 연구">
            <a:extLst>
              <a:ext uri="{FF2B5EF4-FFF2-40B4-BE49-F238E27FC236}">
                <a16:creationId xmlns:a16="http://schemas.microsoft.com/office/drawing/2014/main" id="{4A5D68DA-9DF8-8C71-E697-C05DF7B82B14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기분과 세포 상태를 함께 본 연구</a:t>
            </a:r>
          </a:p>
        </p:txBody>
      </p:sp>
      <p:graphicFrame>
        <p:nvGraphicFramePr>
          <p:cNvPr id="5" name="표 4" descr="[[&quot;연구에서 본 것&quot;, &quot;실제로 살펴본 방법&quot;, &quot;쉽게 읽는 의미&quot;], [&quot;참여자 91명&quot;, &quot;돌봄 스트레스 집단 46명\n비교 집단 45명&quot;, &quot;자녀를 돌보는 건강한 여성&quot;], [&quot;기분과 세포의 상태&quot;, &quot;기분 기록 + 혈액 속 면역세포\n미토콘드리아 건강지수(MHI)&quot;, &quot;기분과 세포 지표의 관계를 관찰&quot;], [&quot;연구에서 나타난 관계&quot;, &quot;채혈 전 긍정적인 저녁 기분과\n더 높은 MHI의 관련성&quot;, &quot;기분과 몸을 함께 연구할 근거&quot;]]">
            <a:extLst>
              <a:ext uri="{FF2B5EF4-FFF2-40B4-BE49-F238E27FC236}">
                <a16:creationId xmlns:a16="http://schemas.microsoft.com/office/drawing/2014/main" id="{65DACE64-36B3-320D-1829-0F2E48C367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777981"/>
              </p:ext>
            </p:extLst>
          </p:nvPr>
        </p:nvGraphicFramePr>
        <p:xfrm>
          <a:off x="698500" y="1968500"/>
          <a:ext cx="10795000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2850">
                  <a:extLst>
                    <a:ext uri="{9D8B030D-6E8A-4147-A177-3AD203B41FA5}">
                      <a16:colId xmlns:a16="http://schemas.microsoft.com/office/drawing/2014/main" val="2793494244"/>
                    </a:ext>
                  </a:extLst>
                </a:gridCol>
                <a:gridCol w="3778250">
                  <a:extLst>
                    <a:ext uri="{9D8B030D-6E8A-4147-A177-3AD203B41FA5}">
                      <a16:colId xmlns:a16="http://schemas.microsoft.com/office/drawing/2014/main" val="4281384225"/>
                    </a:ext>
                  </a:extLst>
                </a:gridCol>
                <a:gridCol w="4533900">
                  <a:extLst>
                    <a:ext uri="{9D8B030D-6E8A-4147-A177-3AD203B41FA5}">
                      <a16:colId xmlns:a16="http://schemas.microsoft.com/office/drawing/2014/main" val="2594073189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연구에서 본 것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실제로 살펴본 방법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쉽게 읽는 의미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387826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참여자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91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돌봄 스트레스 집단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
비교 집단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자녀를 돌보는 건강한 여성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53848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기분과 세포의 상태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기분 기록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+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혈액 속 면역세포
미토콘드리아 건강지수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(MHI)</a:t>
                      </a:r>
                      <a:endParaRPr lang="ko-KR" altLang="en-US" sz="1600" b="0">
                        <a:solidFill>
                          <a:srgbClr val="20202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기분과 세포 지표의 관계를 관찰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917058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연구에서 나타난 관계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채혈 전 긍정적인 저녁 기분과
더 높은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MHI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 관련성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기분과 몸을 함께 연구할 근거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084203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16486D59-ED2D-3743-A3E9-6C029E39B9F5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8704271-C276-716D-1255-24972DA630B9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 descr="2018년 관찰 연구입니다. 감사·용서 훈련으로 며칠 만에 세포가 복구된다는 효과를 직접 시험한 연구는 아닙니다.">
            <a:extLst>
              <a:ext uri="{FF2B5EF4-FFF2-40B4-BE49-F238E27FC236}">
                <a16:creationId xmlns:a16="http://schemas.microsoft.com/office/drawing/2014/main" id="{B5F882DA-FFDB-85AB-7B38-887F913DF862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2018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관찰 연구입니다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감사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용서 훈련으로 며칠 만에 세포가 복구된다는 효과를 직접 시험한 연구는 아닙니다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 descr="MHI">
            <a:extLst>
              <a:ext uri="{FF2B5EF4-FFF2-40B4-BE49-F238E27FC236}">
                <a16:creationId xmlns:a16="http://schemas.microsoft.com/office/drawing/2014/main" id="{E17B9593-81AF-BEDD-4108-D47595F3030F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MHI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 descr="06 / 11">
            <a:extLst>
              <a:ext uri="{FF2B5EF4-FFF2-40B4-BE49-F238E27FC236}">
                <a16:creationId xmlns:a16="http://schemas.microsoft.com/office/drawing/2014/main" id="{BEEA95BC-9703-D40A-F9D4-2A29D7CA1EDD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06 / 11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88160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A0369A05-4E99-2B01-126C-A7854ABFB083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결론">
            <a:extLst>
              <a:ext uri="{FF2B5EF4-FFF2-40B4-BE49-F238E27FC236}">
                <a16:creationId xmlns:a16="http://schemas.microsoft.com/office/drawing/2014/main" id="{CBE7959A-64DB-9A23-58C5-EC78E1A5CFC6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결론</a:t>
            </a:r>
          </a:p>
        </p:txBody>
      </p:sp>
      <p:sp>
        <p:nvSpPr>
          <p:cNvPr id="4" name="TextBox 3" descr="신체예산과 세포 에너지를 연결해 보기">
            <a:extLst>
              <a:ext uri="{FF2B5EF4-FFF2-40B4-BE49-F238E27FC236}">
                <a16:creationId xmlns:a16="http://schemas.microsoft.com/office/drawing/2014/main" id="{8304EFE2-30C6-2921-D922-12D5B6474265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신체예산과 세포 에너지를 연결해 보기</a:t>
            </a:r>
          </a:p>
        </p:txBody>
      </p:sp>
      <p:graphicFrame>
        <p:nvGraphicFramePr>
          <p:cNvPr id="5" name="표 4" descr="[[&quot;설명하는 관점&quot;, &quot;독자를 위한 비유&quot;, &quot;함께 이해할 부분&quot;], [&quot;배럿: 몸의 자원 조절&quot;, &quot;생활 전체의 예산 관리&quot;, &quot;지금의 요구와 회복 조건을 살핌&quot;], [&quot;피카드\n에너지와 신호 전달&quot;, &quot;현장에서 신호를 읽는 팀&quot;, &quot;세포도 몸의 변화에 반응함&quot;], [&quot;두 설명의 공통점&quot;, &quot;혼자만의 의지로 운영되지 않음&quot;, &quot;몸 · 환경 · 관계를 함께 살핌&quot;]]">
            <a:extLst>
              <a:ext uri="{FF2B5EF4-FFF2-40B4-BE49-F238E27FC236}">
                <a16:creationId xmlns:a16="http://schemas.microsoft.com/office/drawing/2014/main" id="{CD37B943-A75E-3DD4-EDCF-D9FE6FAFF4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2154"/>
              </p:ext>
            </p:extLst>
          </p:nvPr>
        </p:nvGraphicFramePr>
        <p:xfrm>
          <a:off x="698500" y="1968500"/>
          <a:ext cx="10795000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2850">
                  <a:extLst>
                    <a:ext uri="{9D8B030D-6E8A-4147-A177-3AD203B41FA5}">
                      <a16:colId xmlns:a16="http://schemas.microsoft.com/office/drawing/2014/main" val="553208312"/>
                    </a:ext>
                  </a:extLst>
                </a:gridCol>
                <a:gridCol w="3778250">
                  <a:extLst>
                    <a:ext uri="{9D8B030D-6E8A-4147-A177-3AD203B41FA5}">
                      <a16:colId xmlns:a16="http://schemas.microsoft.com/office/drawing/2014/main" val="4221866070"/>
                    </a:ext>
                  </a:extLst>
                </a:gridCol>
                <a:gridCol w="4533900">
                  <a:extLst>
                    <a:ext uri="{9D8B030D-6E8A-4147-A177-3AD203B41FA5}">
                      <a16:colId xmlns:a16="http://schemas.microsoft.com/office/drawing/2014/main" val="46877344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설명하는 관점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독자를 위한 비유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함께 이해할 부분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676032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배럿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몸의 자원 조절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생활 전체의 예산 관리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지금의 요구와 회복 조건을 살핌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879616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피카드
에너지와 신호 전달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현장에서 신호를 읽는 팀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세포도 몸의 변화에 반응함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965741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두 설명의 공통점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혼자만의 의지로 운영되지 않음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몸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환경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관계를 함께 살핌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705289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5B53EA44-27DD-1FD5-3B40-458878ACEF00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E93A46F-1F05-C6CB-8CE4-6F6AC89FD945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 descr="두 연구자의 서로 다른 설명을 연결한 편집자의 비유입니다. 하나의 통합된 치료 이론이나 검증된 계산 모델은 아닙니다.">
            <a:extLst>
              <a:ext uri="{FF2B5EF4-FFF2-40B4-BE49-F238E27FC236}">
                <a16:creationId xmlns:a16="http://schemas.microsoft.com/office/drawing/2014/main" id="{9D7CB54C-70E1-A7EE-0F22-667DCB352CF5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두 연구자의 서로 다른 설명을 연결한 편집자의 비유입니다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하나의 통합된 치료 이론이나 검증된 계산 모델은 아닙니다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 descr="BV / MV / MIPS">
            <a:extLst>
              <a:ext uri="{FF2B5EF4-FFF2-40B4-BE49-F238E27FC236}">
                <a16:creationId xmlns:a16="http://schemas.microsoft.com/office/drawing/2014/main" id="{0FE2B8D8-D32E-9F15-B6DC-ABF8C22AEA2D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BV / MV / MIPS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 descr="07 / 11">
            <a:extLst>
              <a:ext uri="{FF2B5EF4-FFF2-40B4-BE49-F238E27FC236}">
                <a16:creationId xmlns:a16="http://schemas.microsoft.com/office/drawing/2014/main" id="{FEE5107B-319D-3126-BDCD-D33869B425D4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07 / 11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0821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ED71BBFC-8C0B-1286-0645-74AA1C7D30B7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우리가 적용할 부분">
            <a:extLst>
              <a:ext uri="{FF2B5EF4-FFF2-40B4-BE49-F238E27FC236}">
                <a16:creationId xmlns:a16="http://schemas.microsoft.com/office/drawing/2014/main" id="{31FC934D-43C1-4BDD-0379-3AD05113111C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우리가 적용할 부분</a:t>
            </a:r>
          </a:p>
        </p:txBody>
      </p:sp>
      <p:sp>
        <p:nvSpPr>
          <p:cNvPr id="4" name="TextBox 3" descr="에너지를 보충할 일상의 조건">
            <a:extLst>
              <a:ext uri="{FF2B5EF4-FFF2-40B4-BE49-F238E27FC236}">
                <a16:creationId xmlns:a16="http://schemas.microsoft.com/office/drawing/2014/main" id="{EA3168C8-454E-F7F0-2F0F-386C04661883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에너지를 보충할 일상의 조건</a:t>
            </a:r>
          </a:p>
        </p:txBody>
      </p:sp>
      <p:graphicFrame>
        <p:nvGraphicFramePr>
          <p:cNvPr id="5" name="표 4" descr="[[&quot;살펴볼 조건&quot;, &quot;일상에서의 선택&quot;, &quot;이렇게 받아들이기&quot;], [&quot;움직임&quot;, &quot;가능한 범위의 걷기와 활동&quot;, &quot;체력과 건강 상태에 맞춰 선택&quot;], [&quot;수면과 휴식&quot;, &quot;잠과 회복 시간을 확보&quot;, &quot;다른 생활 조건과 함께 조정&quot;], [&quot;관계와 정서&quot;, &quot;도움 요청 · 편안한 관계 · 기록&quot;, &quot;기분과 몸을 함께 돌볼 기회&quot;]]">
            <a:extLst>
              <a:ext uri="{FF2B5EF4-FFF2-40B4-BE49-F238E27FC236}">
                <a16:creationId xmlns:a16="http://schemas.microsoft.com/office/drawing/2014/main" id="{97B60FE2-3DE0-0900-3C03-CF83F679E5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044219"/>
              </p:ext>
            </p:extLst>
          </p:nvPr>
        </p:nvGraphicFramePr>
        <p:xfrm>
          <a:off x="698500" y="1968500"/>
          <a:ext cx="10795000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2850">
                  <a:extLst>
                    <a:ext uri="{9D8B030D-6E8A-4147-A177-3AD203B41FA5}">
                      <a16:colId xmlns:a16="http://schemas.microsoft.com/office/drawing/2014/main" val="2015245163"/>
                    </a:ext>
                  </a:extLst>
                </a:gridCol>
                <a:gridCol w="3778250">
                  <a:extLst>
                    <a:ext uri="{9D8B030D-6E8A-4147-A177-3AD203B41FA5}">
                      <a16:colId xmlns:a16="http://schemas.microsoft.com/office/drawing/2014/main" val="2368363891"/>
                    </a:ext>
                  </a:extLst>
                </a:gridCol>
                <a:gridCol w="4533900">
                  <a:extLst>
                    <a:ext uri="{9D8B030D-6E8A-4147-A177-3AD203B41FA5}">
                      <a16:colId xmlns:a16="http://schemas.microsoft.com/office/drawing/2014/main" val="2426703665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살펴볼 조건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일상에서의 선택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이렇게 받아들이기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101646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움직임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가능한 범위의 걷기와 활동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체력과 건강 상태에 맞춰 선택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214031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수면과 휴식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잠과 회복 시간을 확보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다른 생활 조건과 함께 조정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173980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관계와 정서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도움 요청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편안한 관계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기록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기분과 몸을 함께 돌볼 기회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5763584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FE047200-0FC6-F269-06D1-33047F56A22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825" y="5327650"/>
            <a:ext cx="419100" cy="546100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ABF0AA90-9F78-92C7-B2C1-B5E00880FCCD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778EBFB-AD65-05B2-945C-021CB03C7AF8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 descr="영상과 원고를 바탕으로 한 생활 적용 제안입니다. 운동을 유일한 해결책으로 보거나 특정 행동의 세포 치료 효과를 약속하지 않습니다.">
            <a:extLst>
              <a:ext uri="{FF2B5EF4-FFF2-40B4-BE49-F238E27FC236}">
                <a16:creationId xmlns:a16="http://schemas.microsoft.com/office/drawing/2014/main" id="{43D45439-60A0-CE0B-C52A-633315CE5B08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영상과 원고를 바탕으로 한 생활 적용 제안입니다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운동을 유일한 해결책으로 보거나 특정 행동의 세포 치료 효과를 약속하지 않습니다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 descr="MV">
            <a:extLst>
              <a:ext uri="{FF2B5EF4-FFF2-40B4-BE49-F238E27FC236}">
                <a16:creationId xmlns:a16="http://schemas.microsoft.com/office/drawing/2014/main" id="{D29E9DDE-94B2-C777-E368-41D42A075585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MV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 descr="08 / 11">
            <a:extLst>
              <a:ext uri="{FF2B5EF4-FFF2-40B4-BE49-F238E27FC236}">
                <a16:creationId xmlns:a16="http://schemas.microsoft.com/office/drawing/2014/main" id="{583C572A-ED05-0513-1981-B6936888D5D8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08 / 11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8545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2E9EFA5F-773A-732D-49A1-3737184B0BDB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결론과 적용">
            <a:extLst>
              <a:ext uri="{FF2B5EF4-FFF2-40B4-BE49-F238E27FC236}">
                <a16:creationId xmlns:a16="http://schemas.microsoft.com/office/drawing/2014/main" id="{6BF32545-EC77-2D83-1062-4FCC2B6F2EC9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결론과 적용</a:t>
            </a:r>
          </a:p>
        </p:txBody>
      </p:sp>
      <p:sp>
        <p:nvSpPr>
          <p:cNvPr id="4" name="TextBox 3" descr="오늘의 부담을 줄이는 한 가지 선택">
            <a:extLst>
              <a:ext uri="{FF2B5EF4-FFF2-40B4-BE49-F238E27FC236}">
                <a16:creationId xmlns:a16="http://schemas.microsoft.com/office/drawing/2014/main" id="{472A3956-9667-D946-E4E5-827FA38B8D0C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오늘의 부담을 줄이는 한 가지 선택</a:t>
            </a:r>
          </a:p>
        </p:txBody>
      </p:sp>
      <p:graphicFrame>
        <p:nvGraphicFramePr>
          <p:cNvPr id="5" name="표 4" descr="[[&quot;사람들의 문제&quot;, &quot;다른 관점에서 보기&quot;, &quot;오늘의 한 가지 선택&quot;], [&quot;직장인\n머리가 흐리고 지침&quot;, &quot;의지뿐 아니라 부담과 회복 확인&quot;, &quot;업무량 · 휴식 중 하나 조정&quot;], [&quot;전환기\n불안해서 계속 무리함&quot;, &quot;불확실성과 몸의 요구를 분리&quot;, &quot;작은 실행 뒤 회복 시간 확보&quot;], [&quot;1인 사업자\n늘 업무 대기 상태&quot;, &quot;책임의 범위와 지원 조건 확인&quot;, &quot;업무 종료 시간 또는 분담 정하기&quot;]]">
            <a:extLst>
              <a:ext uri="{FF2B5EF4-FFF2-40B4-BE49-F238E27FC236}">
                <a16:creationId xmlns:a16="http://schemas.microsoft.com/office/drawing/2014/main" id="{1A964550-30FF-2F49-5614-6CC6B9EBDD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561237"/>
              </p:ext>
            </p:extLst>
          </p:nvPr>
        </p:nvGraphicFramePr>
        <p:xfrm>
          <a:off x="698500" y="1968500"/>
          <a:ext cx="10795000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2850">
                  <a:extLst>
                    <a:ext uri="{9D8B030D-6E8A-4147-A177-3AD203B41FA5}">
                      <a16:colId xmlns:a16="http://schemas.microsoft.com/office/drawing/2014/main" val="3762815091"/>
                    </a:ext>
                  </a:extLst>
                </a:gridCol>
                <a:gridCol w="3778250">
                  <a:extLst>
                    <a:ext uri="{9D8B030D-6E8A-4147-A177-3AD203B41FA5}">
                      <a16:colId xmlns:a16="http://schemas.microsoft.com/office/drawing/2014/main" val="2563130709"/>
                    </a:ext>
                  </a:extLst>
                </a:gridCol>
                <a:gridCol w="4533900">
                  <a:extLst>
                    <a:ext uri="{9D8B030D-6E8A-4147-A177-3AD203B41FA5}">
                      <a16:colId xmlns:a16="http://schemas.microsoft.com/office/drawing/2014/main" val="3884490194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사람들의 문제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다른 관점에서 보기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오늘의 한 가지 선택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644180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직장인
머리가 흐리고 지침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의지뿐 아니라 부담과 회복 확인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업무량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휴식 중 하나 조정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930991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전환기
불안해서 계속 무리함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불확실성과 몸의 요구를 분리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작은 실행 뒤 회복 시간 확보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2167190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 사업자
늘 업무 대기 상태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책임의 범위와 지원 조건 확인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업무 종료 시간 또는 분담 정하기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977743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75414B77-FA8C-9B87-128C-3F361A1152DC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D5875EE-1E8C-9344-3BF0-6E04D6DB561C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 descr="나를 너무 몰아붙일 필요 없는 이유: 에너지는 의지만의 문제가 아닙니다. 지속되거나 심한 피로는 이 자료만으로 판단하지 않습니다.">
            <a:extLst>
              <a:ext uri="{FF2B5EF4-FFF2-40B4-BE49-F238E27FC236}">
                <a16:creationId xmlns:a16="http://schemas.microsoft.com/office/drawing/2014/main" id="{911FE984-6B5B-1D56-966E-021685E5817E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나를 너무 몰아붙일 필요 없는 이유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에너지는 의지만의 문제가 아닙니다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지속되거나 심한 피로는 이 자료만으로 판단하지 않습니다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 descr="편집자의 적용">
            <a:extLst>
              <a:ext uri="{FF2B5EF4-FFF2-40B4-BE49-F238E27FC236}">
                <a16:creationId xmlns:a16="http://schemas.microsoft.com/office/drawing/2014/main" id="{A42F76B5-02AA-21A8-12F0-9698130C7153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편집자의 적용</a:t>
            </a:r>
          </a:p>
        </p:txBody>
      </p:sp>
      <p:sp>
        <p:nvSpPr>
          <p:cNvPr id="10" name="TextBox 9" descr="09 / 11">
            <a:extLst>
              <a:ext uri="{FF2B5EF4-FFF2-40B4-BE49-F238E27FC236}">
                <a16:creationId xmlns:a16="http://schemas.microsoft.com/office/drawing/2014/main" id="{7F9ACE16-001C-9134-B937-EA96FA6A2CF9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09 / 11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643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3ABEF4D7-FB17-3E07-72E7-E3619EF3975A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참고자료">
            <a:extLst>
              <a:ext uri="{FF2B5EF4-FFF2-40B4-BE49-F238E27FC236}">
                <a16:creationId xmlns:a16="http://schemas.microsoft.com/office/drawing/2014/main" id="{76109CD8-4401-E1EB-B82D-4C148E570F6F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</a:p>
        </p:txBody>
      </p:sp>
      <p:sp>
        <p:nvSpPr>
          <p:cNvPr id="4" name="TextBox 3" descr="피카드의 설명과 연구 원문">
            <a:extLst>
              <a:ext uri="{FF2B5EF4-FFF2-40B4-BE49-F238E27FC236}">
                <a16:creationId xmlns:a16="http://schemas.microsoft.com/office/drawing/2014/main" id="{711E02A4-2979-3BA7-8733-088FF3B58899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피카드의 설명과 연구 원문</a:t>
            </a:r>
          </a:p>
        </p:txBody>
      </p:sp>
      <p:sp>
        <p:nvSpPr>
          <p:cNvPr id="5" name="TextBox 4" descr="Martin Picard · Huberman Lab">
            <a:extLst>
              <a:ext uri="{FF2B5EF4-FFF2-40B4-BE49-F238E27FC236}">
                <a16:creationId xmlns:a16="http://schemas.microsoft.com/office/drawing/2014/main" id="{D0034612-7BCC-04C8-E2B9-5DAD17741E9B}"/>
              </a:ext>
            </a:extLst>
          </p:cNvPr>
          <p:cNvSpPr txBox="1"/>
          <p:nvPr/>
        </p:nvSpPr>
        <p:spPr>
          <a:xfrm>
            <a:off x="698500" y="1968500"/>
            <a:ext cx="920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Martin Picard · Huberman Lab</a:t>
            </a:r>
            <a:endParaRPr lang="ko-KR" altLang="en-US" sz="17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 descr="Improve Energy &amp; Longevity by Optimizing Mitochondria · 00:03:50 / 00:25:26">
            <a:extLst>
              <a:ext uri="{FF2B5EF4-FFF2-40B4-BE49-F238E27FC236}">
                <a16:creationId xmlns:a16="http://schemas.microsoft.com/office/drawing/2014/main" id="{87354FBE-85DA-D007-9D53-B9DBEADCFFB9}"/>
              </a:ext>
            </a:extLst>
          </p:cNvPr>
          <p:cNvSpPr txBox="1"/>
          <p:nvPr/>
        </p:nvSpPr>
        <p:spPr>
          <a:xfrm>
            <a:off x="698500" y="2330450"/>
            <a:ext cx="8826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4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Improve Energy &amp; Longevity by Optimizing Mitochondria · 00:03:50 / 00:25:26</a:t>
            </a:r>
            <a:endParaRPr lang="ko-KR" altLang="en-US" sz="14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 descr="영상 설명: 공식 대화록을 쉬운 한국어로 요약">
            <a:extLst>
              <a:ext uri="{FF2B5EF4-FFF2-40B4-BE49-F238E27FC236}">
                <a16:creationId xmlns:a16="http://schemas.microsoft.com/office/drawing/2014/main" id="{9BAE954B-4FFF-16CD-74F0-6D76375C2D85}"/>
              </a:ext>
            </a:extLst>
          </p:cNvPr>
          <p:cNvSpPr txBox="1"/>
          <p:nvPr/>
        </p:nvSpPr>
        <p:spPr>
          <a:xfrm>
            <a:off x="698500" y="2819400"/>
            <a:ext cx="9017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영상 설명</a:t>
            </a:r>
            <a:r>
              <a:rPr lang="en-US" altLang="ko-KR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공식 대화록을 쉬운 한국어로 요약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52E8F7E-01AC-ADEB-A939-8EAA2D5362F4}"/>
              </a:ext>
            </a:extLst>
          </p:cNvPr>
          <p:cNvSpPr/>
          <p:nvPr/>
        </p:nvSpPr>
        <p:spPr>
          <a:xfrm>
            <a:off x="9969500" y="2032000"/>
            <a:ext cx="1524000" cy="40640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 descr="영상 보기">
            <a:hlinkClick r:id="rId3"/>
            <a:extLst>
              <a:ext uri="{FF2B5EF4-FFF2-40B4-BE49-F238E27FC236}">
                <a16:creationId xmlns:a16="http://schemas.microsoft.com/office/drawing/2014/main" id="{89A7B12B-4AAB-526B-19C6-C5FA0522A26B}"/>
              </a:ext>
            </a:extLst>
          </p:cNvPr>
          <p:cNvSpPr txBox="1"/>
          <p:nvPr/>
        </p:nvSpPr>
        <p:spPr>
          <a:xfrm>
            <a:off x="10064750" y="2133600"/>
            <a:ext cx="1333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영상 보기</a:t>
            </a:r>
          </a:p>
        </p:txBody>
      </p:sp>
      <p:sp>
        <p:nvSpPr>
          <p:cNvPr id="10" name="TextBox 9" descr="Martin Picard · Orian S. Shirihai (2022)">
            <a:extLst>
              <a:ext uri="{FF2B5EF4-FFF2-40B4-BE49-F238E27FC236}">
                <a16:creationId xmlns:a16="http://schemas.microsoft.com/office/drawing/2014/main" id="{B6B3EA1D-8964-D719-4C28-3E7AEAF1BD4E}"/>
              </a:ext>
            </a:extLst>
          </p:cNvPr>
          <p:cNvSpPr txBox="1"/>
          <p:nvPr/>
        </p:nvSpPr>
        <p:spPr>
          <a:xfrm>
            <a:off x="698500" y="3175000"/>
            <a:ext cx="920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Martin Picard · Orian S. Shirihai (2022)</a:t>
            </a:r>
            <a:endParaRPr lang="ko-KR" altLang="en-US" sz="17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 descr="Mitochondrial signal transduction">
            <a:extLst>
              <a:ext uri="{FF2B5EF4-FFF2-40B4-BE49-F238E27FC236}">
                <a16:creationId xmlns:a16="http://schemas.microsoft.com/office/drawing/2014/main" id="{DC23F58D-E93B-385A-8DAD-0F5A5A93C926}"/>
              </a:ext>
            </a:extLst>
          </p:cNvPr>
          <p:cNvSpPr txBox="1"/>
          <p:nvPr/>
        </p:nvSpPr>
        <p:spPr>
          <a:xfrm>
            <a:off x="698500" y="3536950"/>
            <a:ext cx="8826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4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Mitochondrial signal transduction</a:t>
            </a:r>
            <a:endParaRPr lang="ko-KR" altLang="en-US" sz="14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 descr="Cell Metabolism · 관점·종설: 신호 처리 모델 · DOI: 10.1016/j.cmet.2022.10.008">
            <a:extLst>
              <a:ext uri="{FF2B5EF4-FFF2-40B4-BE49-F238E27FC236}">
                <a16:creationId xmlns:a16="http://schemas.microsoft.com/office/drawing/2014/main" id="{48FADADD-703B-6BCD-3365-DE2BFCD2C6FC}"/>
              </a:ext>
            </a:extLst>
          </p:cNvPr>
          <p:cNvSpPr txBox="1"/>
          <p:nvPr/>
        </p:nvSpPr>
        <p:spPr>
          <a:xfrm>
            <a:off x="698500" y="4025900"/>
            <a:ext cx="9017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Cell Metabolism · </a:t>
            </a:r>
            <a:r>
              <a:rPr lang="ko-KR" altLang="en-US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관점</a:t>
            </a:r>
            <a:r>
              <a:rPr lang="en-US" altLang="ko-KR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종설</a:t>
            </a:r>
            <a:r>
              <a:rPr lang="en-US" altLang="ko-KR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신호 처리 모델 </a:t>
            </a:r>
            <a:r>
              <a:rPr lang="en-US" altLang="ko-KR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DOI: 10.1016/j.cmet.2022.10.008</a:t>
            </a:r>
            <a:endParaRPr lang="ko-KR" altLang="en-US" sz="12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22B7AE9-D61B-33D8-C2A2-7ABB3B9E9D8C}"/>
              </a:ext>
            </a:extLst>
          </p:cNvPr>
          <p:cNvSpPr/>
          <p:nvPr/>
        </p:nvSpPr>
        <p:spPr>
          <a:xfrm>
            <a:off x="9969500" y="3238500"/>
            <a:ext cx="1524000" cy="40640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 descr="원문 보기">
            <a:hlinkClick r:id="rId4"/>
            <a:extLst>
              <a:ext uri="{FF2B5EF4-FFF2-40B4-BE49-F238E27FC236}">
                <a16:creationId xmlns:a16="http://schemas.microsoft.com/office/drawing/2014/main" id="{C91782E7-89E3-15DC-321E-F41EBB149061}"/>
              </a:ext>
            </a:extLst>
          </p:cNvPr>
          <p:cNvSpPr txBox="1"/>
          <p:nvPr/>
        </p:nvSpPr>
        <p:spPr>
          <a:xfrm>
            <a:off x="10064750" y="3340100"/>
            <a:ext cx="1333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원문 보기</a:t>
            </a:r>
          </a:p>
        </p:txBody>
      </p:sp>
      <p:sp>
        <p:nvSpPr>
          <p:cNvPr id="15" name="TextBox 14" descr="Martin Picard 외 (2018)">
            <a:extLst>
              <a:ext uri="{FF2B5EF4-FFF2-40B4-BE49-F238E27FC236}">
                <a16:creationId xmlns:a16="http://schemas.microsoft.com/office/drawing/2014/main" id="{9A1976DA-0259-4B0C-35BE-8F2271C2201E}"/>
              </a:ext>
            </a:extLst>
          </p:cNvPr>
          <p:cNvSpPr txBox="1"/>
          <p:nvPr/>
        </p:nvSpPr>
        <p:spPr>
          <a:xfrm>
            <a:off x="698500" y="4381500"/>
            <a:ext cx="920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Martin Picard </a:t>
            </a:r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 </a:t>
            </a:r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(2018)</a:t>
            </a:r>
            <a:endParaRPr lang="ko-KR" altLang="en-US" sz="17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 descr="A Mitochondrial Health Index Sensitive to Mood and Caregiving Stress">
            <a:extLst>
              <a:ext uri="{FF2B5EF4-FFF2-40B4-BE49-F238E27FC236}">
                <a16:creationId xmlns:a16="http://schemas.microsoft.com/office/drawing/2014/main" id="{85368F37-43BC-5C73-7568-02E457CB3C48}"/>
              </a:ext>
            </a:extLst>
          </p:cNvPr>
          <p:cNvSpPr txBox="1"/>
          <p:nvPr/>
        </p:nvSpPr>
        <p:spPr>
          <a:xfrm>
            <a:off x="698500" y="4743450"/>
            <a:ext cx="8826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4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 Mitochondrial Health Index Sensitive to Mood and Caregiving Stress</a:t>
            </a:r>
            <a:endParaRPr lang="ko-KR" altLang="en-US" sz="14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 descr="Biological Psychiatry 84:9–17 · 관찰 연구 · DOI: 10.1016/j.biopsych.2018.01.012">
            <a:extLst>
              <a:ext uri="{FF2B5EF4-FFF2-40B4-BE49-F238E27FC236}">
                <a16:creationId xmlns:a16="http://schemas.microsoft.com/office/drawing/2014/main" id="{9B9E809D-446E-2582-6CAF-7906576FCDB4}"/>
              </a:ext>
            </a:extLst>
          </p:cNvPr>
          <p:cNvSpPr txBox="1"/>
          <p:nvPr/>
        </p:nvSpPr>
        <p:spPr>
          <a:xfrm>
            <a:off x="698500" y="5232400"/>
            <a:ext cx="9017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Biological Psychiatry 84:9–17 · </a:t>
            </a:r>
            <a:r>
              <a:rPr lang="ko-KR" altLang="en-US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관찰 연구 </a:t>
            </a:r>
            <a:r>
              <a:rPr lang="en-US" altLang="ko-KR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DOI: 10.1016/j.biopsych.2018.01.012</a:t>
            </a:r>
            <a:endParaRPr lang="ko-KR" altLang="en-US" sz="12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868D5DB-D480-CF92-F19D-2CF18D44BBDE}"/>
              </a:ext>
            </a:extLst>
          </p:cNvPr>
          <p:cNvSpPr/>
          <p:nvPr/>
        </p:nvSpPr>
        <p:spPr>
          <a:xfrm>
            <a:off x="9969500" y="4445000"/>
            <a:ext cx="1524000" cy="40640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 descr="원문 보기">
            <a:hlinkClick r:id="rId5"/>
            <a:extLst>
              <a:ext uri="{FF2B5EF4-FFF2-40B4-BE49-F238E27FC236}">
                <a16:creationId xmlns:a16="http://schemas.microsoft.com/office/drawing/2014/main" id="{9F8A2805-398A-17E7-E295-19FE53E9EBF9}"/>
              </a:ext>
            </a:extLst>
          </p:cNvPr>
          <p:cNvSpPr txBox="1"/>
          <p:nvPr/>
        </p:nvSpPr>
        <p:spPr>
          <a:xfrm>
            <a:off x="10064750" y="4546600"/>
            <a:ext cx="1333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원문 보기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B279FCD-091F-2A4F-5A19-77CECF8EEC7D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E80668B-5623-F04B-5771-6FA7B80B1B02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 descr="영상은 설명을 이해하는 자료, MIPS는 관점·종설, MHI는 관찰 연구입니다. 성격이 다른 자료를 구분해 읽습니다.">
            <a:extLst>
              <a:ext uri="{FF2B5EF4-FFF2-40B4-BE49-F238E27FC236}">
                <a16:creationId xmlns:a16="http://schemas.microsoft.com/office/drawing/2014/main" id="{C0F82C36-54BD-BB5B-780C-BB7FFE512058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영상은 설명을 이해하는 자료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MIPS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관점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MHI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관찰 연구입니다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성격이 다른 자료를 구분해 읽습니다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 descr="MV / MIPS / MHI">
            <a:extLst>
              <a:ext uri="{FF2B5EF4-FFF2-40B4-BE49-F238E27FC236}">
                <a16:creationId xmlns:a16="http://schemas.microsoft.com/office/drawing/2014/main" id="{46F2956C-9786-61D9-B07B-996411D850B0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MV / MIPS / MHI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 descr="10 / 11">
            <a:extLst>
              <a:ext uri="{FF2B5EF4-FFF2-40B4-BE49-F238E27FC236}">
                <a16:creationId xmlns:a16="http://schemas.microsoft.com/office/drawing/2014/main" id="{CA770392-23B3-5D9E-FF4D-513F51EC8A57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 / 11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6923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181C9065-239A-AD57-F40B-4592919A16F0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참고자료">
            <a:extLst>
              <a:ext uri="{FF2B5EF4-FFF2-40B4-BE49-F238E27FC236}">
                <a16:creationId xmlns:a16="http://schemas.microsoft.com/office/drawing/2014/main" id="{F6E37665-11EE-F51F-7373-8F801BF9CEB9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</a:p>
        </p:txBody>
      </p:sp>
      <p:sp>
        <p:nvSpPr>
          <p:cNvPr id="4" name="TextBox 3" descr="스트레스 연구의 범위와 사진 출처">
            <a:extLst>
              <a:ext uri="{FF2B5EF4-FFF2-40B4-BE49-F238E27FC236}">
                <a16:creationId xmlns:a16="http://schemas.microsoft.com/office/drawing/2014/main" id="{594BA433-A639-E0CA-36CE-AEE961F6FE7E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스트레스 연구의 범위와 연구자 소개</a:t>
            </a:r>
          </a:p>
        </p:txBody>
      </p:sp>
      <p:sp>
        <p:nvSpPr>
          <p:cNvPr id="5" name="TextBox 4" descr="Picard &amp; McEwen (2018)">
            <a:extLst>
              <a:ext uri="{FF2B5EF4-FFF2-40B4-BE49-F238E27FC236}">
                <a16:creationId xmlns:a16="http://schemas.microsoft.com/office/drawing/2014/main" id="{5254E3A2-6BAC-9D9E-6108-CF06CF910631}"/>
              </a:ext>
            </a:extLst>
          </p:cNvPr>
          <p:cNvSpPr txBox="1"/>
          <p:nvPr/>
        </p:nvSpPr>
        <p:spPr>
          <a:xfrm>
            <a:off x="698500" y="1968500"/>
            <a:ext cx="920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Picard &amp; McEwen (2018)</a:t>
            </a:r>
            <a:endParaRPr lang="ko-KR" altLang="en-US" sz="17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 descr="Psychological Stress and Mitochondria: A Systematic Review">
            <a:extLst>
              <a:ext uri="{FF2B5EF4-FFF2-40B4-BE49-F238E27FC236}">
                <a16:creationId xmlns:a16="http://schemas.microsoft.com/office/drawing/2014/main" id="{9238F06E-4519-79C6-FEC5-48A212D5AB16}"/>
              </a:ext>
            </a:extLst>
          </p:cNvPr>
          <p:cNvSpPr txBox="1"/>
          <p:nvPr/>
        </p:nvSpPr>
        <p:spPr>
          <a:xfrm>
            <a:off x="698500" y="2330450"/>
            <a:ext cx="8826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4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Psychological Stress and Mitochondria: A Systematic Review</a:t>
            </a:r>
            <a:endParaRPr lang="ko-KR" altLang="en-US" sz="14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 descr="Psychosomatic Medicine 80:141-153 · DOI: 10.1097/PSY.0000000000000545">
            <a:extLst>
              <a:ext uri="{FF2B5EF4-FFF2-40B4-BE49-F238E27FC236}">
                <a16:creationId xmlns:a16="http://schemas.microsoft.com/office/drawing/2014/main" id="{5026E778-AA60-88CE-EFCC-E2E040DE0673}"/>
              </a:ext>
            </a:extLst>
          </p:cNvPr>
          <p:cNvSpPr txBox="1"/>
          <p:nvPr/>
        </p:nvSpPr>
        <p:spPr>
          <a:xfrm>
            <a:off x="698500" y="2819400"/>
            <a:ext cx="9017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Psychosomatic Medicine 80:141-153 · DOI: 10.1097/PSY.0000000000000545</a:t>
            </a:r>
            <a:endParaRPr lang="ko-KR" altLang="en-US" sz="12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CFCD466-F980-10AB-B13E-7D8316D3E25E}"/>
              </a:ext>
            </a:extLst>
          </p:cNvPr>
          <p:cNvSpPr/>
          <p:nvPr/>
        </p:nvSpPr>
        <p:spPr>
          <a:xfrm>
            <a:off x="9969500" y="2032000"/>
            <a:ext cx="1524000" cy="40640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 descr="원문 보기">
            <a:hlinkClick r:id="rId3"/>
            <a:extLst>
              <a:ext uri="{FF2B5EF4-FFF2-40B4-BE49-F238E27FC236}">
                <a16:creationId xmlns:a16="http://schemas.microsoft.com/office/drawing/2014/main" id="{C75D0118-4113-5347-7F60-50F95F26CB2C}"/>
              </a:ext>
            </a:extLst>
          </p:cNvPr>
          <p:cNvSpPr txBox="1"/>
          <p:nvPr/>
        </p:nvSpPr>
        <p:spPr>
          <a:xfrm>
            <a:off x="10064750" y="2133600"/>
            <a:ext cx="1333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원문 보기</a:t>
            </a:r>
          </a:p>
        </p:txBody>
      </p:sp>
      <p:sp>
        <p:nvSpPr>
          <p:cNvPr id="10" name="TextBox 9" descr="Martin Picard · Columbia University">
            <a:extLst>
              <a:ext uri="{FF2B5EF4-FFF2-40B4-BE49-F238E27FC236}">
                <a16:creationId xmlns:a16="http://schemas.microsoft.com/office/drawing/2014/main" id="{0176D2FA-E5AE-E658-B6D7-8933AAC7D0DC}"/>
              </a:ext>
            </a:extLst>
          </p:cNvPr>
          <p:cNvSpPr txBox="1"/>
          <p:nvPr/>
        </p:nvSpPr>
        <p:spPr>
          <a:xfrm>
            <a:off x="698500" y="3175000"/>
            <a:ext cx="920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Martin Picard · Columbia University</a:t>
            </a:r>
            <a:endParaRPr lang="ko-KR" altLang="en-US" sz="17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 descr="행동의학 교수 · 정신과·신경과">
            <a:extLst>
              <a:ext uri="{FF2B5EF4-FFF2-40B4-BE49-F238E27FC236}">
                <a16:creationId xmlns:a16="http://schemas.microsoft.com/office/drawing/2014/main" id="{7A75C1BD-0E21-0C2B-348B-A38F29F6DB76}"/>
              </a:ext>
            </a:extLst>
          </p:cNvPr>
          <p:cNvSpPr txBox="1"/>
          <p:nvPr/>
        </p:nvSpPr>
        <p:spPr>
          <a:xfrm>
            <a:off x="698500" y="3536950"/>
            <a:ext cx="8826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행동의학 교수 </a:t>
            </a:r>
            <a:r>
              <a:rPr lang="en-US" altLang="ko-KR" sz="14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정신과</a:t>
            </a:r>
            <a:r>
              <a:rPr lang="en-US" altLang="ko-KR" sz="14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신경과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7AD1CE0-C1C6-7E2A-F9F4-A8582E1CF9E0}"/>
              </a:ext>
            </a:extLst>
          </p:cNvPr>
          <p:cNvSpPr/>
          <p:nvPr/>
        </p:nvSpPr>
        <p:spPr>
          <a:xfrm>
            <a:off x="9969500" y="3238500"/>
            <a:ext cx="1524000" cy="40640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 descr="원문 보기">
            <a:hlinkClick r:id="rId4"/>
            <a:extLst>
              <a:ext uri="{FF2B5EF4-FFF2-40B4-BE49-F238E27FC236}">
                <a16:creationId xmlns:a16="http://schemas.microsoft.com/office/drawing/2014/main" id="{45DE4E0D-E4FB-0C69-9C76-A3B119490DA1}"/>
              </a:ext>
            </a:extLst>
          </p:cNvPr>
          <p:cNvSpPr txBox="1"/>
          <p:nvPr/>
        </p:nvSpPr>
        <p:spPr>
          <a:xfrm>
            <a:off x="10064750" y="3340100"/>
            <a:ext cx="1333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원문 보기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9223E13-9D2B-D309-17EA-3D2D49D107DB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F1BBAE9-3888-9D5D-96D1-0E79A1C27ED2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 descr="23편 차트는 2018년 종설의 범위입니다. 연구자 사진은 공식 프로필 출처이며 공개 배포 전 재사용 권리 확인이 필요합니다.">
            <a:extLst>
              <a:ext uri="{FF2B5EF4-FFF2-40B4-BE49-F238E27FC236}">
                <a16:creationId xmlns:a16="http://schemas.microsoft.com/office/drawing/2014/main" id="{C875D093-3139-D345-3221-D60D599D2F9F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23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 차트는 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2018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종설에 포함된 연구의 분류입니다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원문 링크에서 연구 범위와 결과를 더 살펴볼 수 있습니다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TextBox 17" descr="M18 / MP">
            <a:extLst>
              <a:ext uri="{FF2B5EF4-FFF2-40B4-BE49-F238E27FC236}">
                <a16:creationId xmlns:a16="http://schemas.microsoft.com/office/drawing/2014/main" id="{21403202-F317-9971-BE4A-5CD5F68A40C9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M18 / MP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 descr="11 / 11">
            <a:extLst>
              <a:ext uri="{FF2B5EF4-FFF2-40B4-BE49-F238E27FC236}">
                <a16:creationId xmlns:a16="http://schemas.microsoft.com/office/drawing/2014/main" id="{222D010F-6141-2341-D5BF-ABBF3ABE1928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11 / 11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5406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3637</Words>
  <Application>Microsoft Office PowerPoint</Application>
  <PresentationFormat>와이드스크린</PresentationFormat>
  <Paragraphs>185</Paragraphs>
  <Slides>11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5" baseType="lpstr">
      <vt:lpstr>맑은 고딕</vt:lpstr>
      <vt:lpstr>바탕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Juyoung Choi</dc:creator>
  <cp:lastModifiedBy>Juyoung Choi</cp:lastModifiedBy>
  <cp:revision>5</cp:revision>
  <dcterms:created xsi:type="dcterms:W3CDTF">2026-10-01T08:05:26Z</dcterms:created>
  <dcterms:modified xsi:type="dcterms:W3CDTF">2026-10-02T02:44:02Z</dcterms:modified>
</cp:coreProperties>
</file>